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4"/>
    <p:sldMasterId id="2147483881" r:id="rId5"/>
    <p:sldMasterId id="2147483712" r:id="rId6"/>
  </p:sldMasterIdLst>
  <p:notesMasterIdLst>
    <p:notesMasterId r:id="rId71"/>
  </p:notesMasterIdLst>
  <p:sldIdLst>
    <p:sldId id="1391" r:id="rId7"/>
    <p:sldId id="1413" r:id="rId8"/>
    <p:sldId id="310" r:id="rId9"/>
    <p:sldId id="1393" r:id="rId10"/>
    <p:sldId id="1385" r:id="rId11"/>
    <p:sldId id="1483" r:id="rId12"/>
    <p:sldId id="1474" r:id="rId13"/>
    <p:sldId id="1500" r:id="rId14"/>
    <p:sldId id="1389" r:id="rId15"/>
    <p:sldId id="1492" r:id="rId16"/>
    <p:sldId id="1486" r:id="rId17"/>
    <p:sldId id="1485" r:id="rId18"/>
    <p:sldId id="1487" r:id="rId19"/>
    <p:sldId id="1369" r:id="rId20"/>
    <p:sldId id="1403" r:id="rId21"/>
    <p:sldId id="1498" r:id="rId22"/>
    <p:sldId id="1488" r:id="rId23"/>
    <p:sldId id="1505" r:id="rId24"/>
    <p:sldId id="1489" r:id="rId25"/>
    <p:sldId id="1504" r:id="rId26"/>
    <p:sldId id="1490" r:id="rId27"/>
    <p:sldId id="264" r:id="rId28"/>
    <p:sldId id="1373" r:id="rId29"/>
    <p:sldId id="1374" r:id="rId30"/>
    <p:sldId id="1493" r:id="rId31"/>
    <p:sldId id="256" r:id="rId32"/>
    <p:sldId id="1491" r:id="rId33"/>
    <p:sldId id="1394" r:id="rId34"/>
    <p:sldId id="1484" r:id="rId35"/>
    <p:sldId id="1503" r:id="rId36"/>
    <p:sldId id="1395" r:id="rId37"/>
    <p:sldId id="1446" r:id="rId38"/>
    <p:sldId id="1496" r:id="rId39"/>
    <p:sldId id="1448" r:id="rId40"/>
    <p:sldId id="1397" r:id="rId41"/>
    <p:sldId id="1419" r:id="rId42"/>
    <p:sldId id="1449" r:id="rId43"/>
    <p:sldId id="1451" r:id="rId44"/>
    <p:sldId id="1453" r:id="rId45"/>
    <p:sldId id="1454" r:id="rId46"/>
    <p:sldId id="1455" r:id="rId47"/>
    <p:sldId id="1456" r:id="rId48"/>
    <p:sldId id="1457" r:id="rId49"/>
    <p:sldId id="1472" r:id="rId50"/>
    <p:sldId id="1497" r:id="rId51"/>
    <p:sldId id="1459" r:id="rId52"/>
    <p:sldId id="1460" r:id="rId53"/>
    <p:sldId id="1399" r:id="rId54"/>
    <p:sldId id="1414" r:id="rId55"/>
    <p:sldId id="1410" r:id="rId56"/>
    <p:sldId id="1502" r:id="rId57"/>
    <p:sldId id="1463" r:id="rId58"/>
    <p:sldId id="1464" r:id="rId59"/>
    <p:sldId id="1465" r:id="rId60"/>
    <p:sldId id="1466" r:id="rId61"/>
    <p:sldId id="1467" r:id="rId62"/>
    <p:sldId id="1468" r:id="rId63"/>
    <p:sldId id="1469" r:id="rId64"/>
    <p:sldId id="1470" r:id="rId65"/>
    <p:sldId id="1384" r:id="rId66"/>
    <p:sldId id="303" r:id="rId67"/>
    <p:sldId id="1433" r:id="rId68"/>
    <p:sldId id="1387" r:id="rId69"/>
    <p:sldId id="1426" r:id="rId70"/>
  </p:sldIdLst>
  <p:sldSz cx="12192000" cy="6858000"/>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2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Bogosian" initials="MB" lastIdx="1" clrIdx="0">
    <p:extLst>
      <p:ext uri="{19B8F6BF-5375-455C-9EA6-DF929625EA0E}">
        <p15:presenceInfo xmlns:p15="http://schemas.microsoft.com/office/powerpoint/2012/main" userId="S-1-5-21-448613744-3429248547-2424636698-1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7BCCF"/>
    <a:srgbClr val="FF9933"/>
    <a:srgbClr val="FF0000"/>
    <a:srgbClr val="2E3840"/>
    <a:srgbClr val="2E3640"/>
    <a:srgbClr val="009BD2"/>
    <a:srgbClr val="07C7DB"/>
    <a:srgbClr val="5BD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169614-73E2-4BAF-9C6B-4B42DEA7500D}" v="14" dt="2023-09-08T14:19:48.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58" autoAdjust="0"/>
    <p:restoredTop sz="91283" autoAdjust="0"/>
  </p:normalViewPr>
  <p:slideViewPr>
    <p:cSldViewPr>
      <p:cViewPr varScale="1">
        <p:scale>
          <a:sx n="58" d="100"/>
          <a:sy n="58" d="100"/>
        </p:scale>
        <p:origin x="844" y="36"/>
      </p:cViewPr>
      <p:guideLst>
        <p:guide orient="horz" pos="4128"/>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85" d="100"/>
          <a:sy n="85" d="100"/>
        </p:scale>
        <p:origin x="2088" y="5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2FCC3-FEA9-47EA-8F61-B096BD0A3949}" type="doc">
      <dgm:prSet loTypeId="urn:microsoft.com/office/officeart/2005/8/layout/vList6" loCatId="list" qsTypeId="urn:microsoft.com/office/officeart/2005/8/quickstyle/simple1" qsCatId="simple" csTypeId="urn:microsoft.com/office/officeart/2005/8/colors/accent6_2" csCatId="accent6" phldr="1"/>
      <dgm:spPr/>
      <dgm:t>
        <a:bodyPr/>
        <a:lstStyle/>
        <a:p>
          <a:endParaRPr lang="en-US"/>
        </a:p>
      </dgm:t>
    </dgm:pt>
    <dgm:pt modelId="{AFA3A946-C455-4C7D-A87E-11BE42229DC9}">
      <dgm:prSet phldrT="[Text]" custT="1"/>
      <dgm:spPr/>
      <dgm:t>
        <a:bodyPr/>
        <a:lstStyle/>
        <a:p>
          <a:r>
            <a:rPr lang="en-US" sz="2000" dirty="0"/>
            <a:t>Notification and Awarding of Funds</a:t>
          </a:r>
        </a:p>
      </dgm:t>
    </dgm:pt>
    <dgm:pt modelId="{DEE7ABCC-1778-4C57-B3B5-F8C8E1AA118F}" type="parTrans" cxnId="{7409AFF7-11B7-418D-992B-ACB2674A8233}">
      <dgm:prSet/>
      <dgm:spPr/>
      <dgm:t>
        <a:bodyPr/>
        <a:lstStyle/>
        <a:p>
          <a:endParaRPr lang="en-US"/>
        </a:p>
      </dgm:t>
    </dgm:pt>
    <dgm:pt modelId="{51C237B8-2C64-4F8B-8A40-C328BE34CF68}" type="sibTrans" cxnId="{7409AFF7-11B7-418D-992B-ACB2674A8233}">
      <dgm:prSet/>
      <dgm:spPr/>
      <dgm:t>
        <a:bodyPr/>
        <a:lstStyle/>
        <a:p>
          <a:endParaRPr lang="en-US"/>
        </a:p>
      </dgm:t>
    </dgm:pt>
    <dgm:pt modelId="{E168EFF2-64E9-4F16-B2F6-FFF7903251F2}">
      <dgm:prSet phldrT="[Text]" custT="1"/>
      <dgm:spPr/>
      <dgm:t>
        <a:bodyPr/>
        <a:lstStyle/>
        <a:p>
          <a:r>
            <a:rPr lang="en-US" sz="1300" dirty="0"/>
            <a:t>All applicants will be notified by email.</a:t>
          </a:r>
        </a:p>
      </dgm:t>
    </dgm:pt>
    <dgm:pt modelId="{25E91805-0D62-4428-9596-7F9218CC094D}" type="parTrans" cxnId="{1BAFD7CF-29EF-46A2-B0CC-E1E4A96D8610}">
      <dgm:prSet/>
      <dgm:spPr/>
      <dgm:t>
        <a:bodyPr/>
        <a:lstStyle/>
        <a:p>
          <a:endParaRPr lang="en-US"/>
        </a:p>
      </dgm:t>
    </dgm:pt>
    <dgm:pt modelId="{A90A5C58-EF23-45BF-B678-4D7E69CC2A6B}" type="sibTrans" cxnId="{1BAFD7CF-29EF-46A2-B0CC-E1E4A96D8610}">
      <dgm:prSet/>
      <dgm:spPr/>
      <dgm:t>
        <a:bodyPr/>
        <a:lstStyle/>
        <a:p>
          <a:endParaRPr lang="en-US"/>
        </a:p>
      </dgm:t>
    </dgm:pt>
    <dgm:pt modelId="{542F496C-6D95-435C-BF1B-C73DEF41A603}">
      <dgm:prSet phldrT="[Text]" custT="1"/>
      <dgm:spPr/>
      <dgm:t>
        <a:bodyPr/>
        <a:lstStyle/>
        <a:p>
          <a:r>
            <a:rPr lang="en-US" sz="1300" dirty="0"/>
            <a:t>Grant checks are issued upon receipt of the signed grant award agreement.</a:t>
          </a:r>
        </a:p>
      </dgm:t>
    </dgm:pt>
    <dgm:pt modelId="{BF71E1EB-8A93-4D57-9BBE-6BFDC078BE87}" type="parTrans" cxnId="{0BF87670-EBD6-4BD4-9B38-65E6CAD97E2D}">
      <dgm:prSet/>
      <dgm:spPr/>
      <dgm:t>
        <a:bodyPr/>
        <a:lstStyle/>
        <a:p>
          <a:endParaRPr lang="en-US"/>
        </a:p>
      </dgm:t>
    </dgm:pt>
    <dgm:pt modelId="{BD2A48D6-C77B-4EB8-9F03-C7CE7A418E71}" type="sibTrans" cxnId="{0BF87670-EBD6-4BD4-9B38-65E6CAD97E2D}">
      <dgm:prSet/>
      <dgm:spPr/>
      <dgm:t>
        <a:bodyPr/>
        <a:lstStyle/>
        <a:p>
          <a:endParaRPr lang="en-US"/>
        </a:p>
      </dgm:t>
    </dgm:pt>
    <dgm:pt modelId="{55344877-9D3D-4A76-B179-D12D60EFA352}">
      <dgm:prSet phldrT="[Text]" custT="1"/>
      <dgm:spPr/>
      <dgm:t>
        <a:bodyPr/>
        <a:lstStyle/>
        <a:p>
          <a:r>
            <a:rPr lang="en-US" sz="2000" dirty="0"/>
            <a:t>Publicizing the Grant</a:t>
          </a:r>
        </a:p>
      </dgm:t>
    </dgm:pt>
    <dgm:pt modelId="{AB448170-EBD5-471B-B0F2-02BB45BD2B51}" type="parTrans" cxnId="{BC6EC8A6-F525-44DA-8F21-50110DABC5F9}">
      <dgm:prSet/>
      <dgm:spPr/>
      <dgm:t>
        <a:bodyPr/>
        <a:lstStyle/>
        <a:p>
          <a:endParaRPr lang="en-US"/>
        </a:p>
      </dgm:t>
    </dgm:pt>
    <dgm:pt modelId="{1BF79DDD-027D-463D-981C-50B6CA0DFCC3}" type="sibTrans" cxnId="{BC6EC8A6-F525-44DA-8F21-50110DABC5F9}">
      <dgm:prSet/>
      <dgm:spPr/>
      <dgm:t>
        <a:bodyPr/>
        <a:lstStyle/>
        <a:p>
          <a:endParaRPr lang="en-US"/>
        </a:p>
      </dgm:t>
    </dgm:pt>
    <dgm:pt modelId="{EFCD8AA8-B2A1-4364-8C3B-ACEF0B2A058F}">
      <dgm:prSet phldrT="[Text]" custT="1"/>
      <dgm:spPr/>
      <dgm:t>
        <a:bodyPr/>
        <a:lstStyle/>
        <a:p>
          <a:r>
            <a:rPr lang="en-US" sz="1200" dirty="0"/>
            <a:t>We will provide tools to help you spread the word about your Reeve Foundation Quality of Life granted project, including a guide to publicizing the award and a press release  template. </a:t>
          </a:r>
        </a:p>
      </dgm:t>
    </dgm:pt>
    <dgm:pt modelId="{BBDE13EE-9EC1-42BA-A75A-B53788F3C4BA}" type="parTrans" cxnId="{215FCA6B-1345-47FA-B730-82D06150CE18}">
      <dgm:prSet/>
      <dgm:spPr/>
      <dgm:t>
        <a:bodyPr/>
        <a:lstStyle/>
        <a:p>
          <a:endParaRPr lang="en-US"/>
        </a:p>
      </dgm:t>
    </dgm:pt>
    <dgm:pt modelId="{E5D4346C-C595-4364-8A8A-22348C3347AC}" type="sibTrans" cxnId="{215FCA6B-1345-47FA-B730-82D06150CE18}">
      <dgm:prSet/>
      <dgm:spPr/>
      <dgm:t>
        <a:bodyPr/>
        <a:lstStyle/>
        <a:p>
          <a:endParaRPr lang="en-US"/>
        </a:p>
      </dgm:t>
    </dgm:pt>
    <dgm:pt modelId="{F4861C57-E20A-4D6D-8690-B9408C8847EE}">
      <dgm:prSet phldrT="[Text]" custT="1"/>
      <dgm:spPr/>
      <dgm:t>
        <a:bodyPr/>
        <a:lstStyle/>
        <a:p>
          <a:r>
            <a:rPr lang="en-US" sz="1300" dirty="0"/>
            <a:t>Upon notice of the award, grantees must indicate intent to accept the grant and sign and return a grant award agreement.</a:t>
          </a:r>
        </a:p>
      </dgm:t>
    </dgm:pt>
    <dgm:pt modelId="{B50E0090-4FD0-4243-89F7-75C2287FAC33}" type="parTrans" cxnId="{BC07074B-7FFA-4853-924D-CD7429F90EC1}">
      <dgm:prSet/>
      <dgm:spPr/>
      <dgm:t>
        <a:bodyPr/>
        <a:lstStyle/>
        <a:p>
          <a:endParaRPr lang="en-US"/>
        </a:p>
      </dgm:t>
    </dgm:pt>
    <dgm:pt modelId="{EA711524-89C8-453D-A2AB-59A4701292F5}" type="sibTrans" cxnId="{BC07074B-7FFA-4853-924D-CD7429F90EC1}">
      <dgm:prSet/>
      <dgm:spPr/>
      <dgm:t>
        <a:bodyPr/>
        <a:lstStyle/>
        <a:p>
          <a:endParaRPr lang="en-US"/>
        </a:p>
      </dgm:t>
    </dgm:pt>
    <dgm:pt modelId="{2D5B7DDE-D827-437D-B7FD-8669F57B2819}">
      <dgm:prSet phldrT="[Text]"/>
      <dgm:spPr/>
      <dgm:t>
        <a:bodyPr/>
        <a:lstStyle/>
        <a:p>
          <a:endParaRPr lang="en-US" sz="1100" dirty="0"/>
        </a:p>
      </dgm:t>
    </dgm:pt>
    <dgm:pt modelId="{D0B20545-2A8D-4E10-B045-6FDAF4086911}" type="parTrans" cxnId="{D3386308-A6D9-485B-BC9D-52D6CF9842E7}">
      <dgm:prSet/>
      <dgm:spPr/>
      <dgm:t>
        <a:bodyPr/>
        <a:lstStyle/>
        <a:p>
          <a:endParaRPr lang="en-US"/>
        </a:p>
      </dgm:t>
    </dgm:pt>
    <dgm:pt modelId="{B0CC87ED-F855-49CE-A0A8-395A845BDEAB}" type="sibTrans" cxnId="{D3386308-A6D9-485B-BC9D-52D6CF9842E7}">
      <dgm:prSet/>
      <dgm:spPr/>
      <dgm:t>
        <a:bodyPr/>
        <a:lstStyle/>
        <a:p>
          <a:endParaRPr lang="en-US"/>
        </a:p>
      </dgm:t>
    </dgm:pt>
    <dgm:pt modelId="{0AB4CB39-47D1-4368-882E-06EB9AB9F2EB}">
      <dgm:prSet phldrT="[Text]" custT="1"/>
      <dgm:spPr/>
      <dgm:t>
        <a:bodyPr/>
        <a:lstStyle/>
        <a:p>
          <a:pPr>
            <a:buFont typeface="Arial" panose="020B0604020202020204" pitchFamily="34" charset="0"/>
            <a:buChar char="•"/>
          </a:pPr>
          <a:r>
            <a:rPr lang="en-US" sz="1200" dirty="0"/>
            <a:t>We regularly feature Quality of Life grantees in social media, on the website, and in newsletters and other publications, so we can call on you to provide stories and photographs that we can share with our community!</a:t>
          </a:r>
        </a:p>
      </dgm:t>
    </dgm:pt>
    <dgm:pt modelId="{8C8840C7-6CB3-44D7-8336-D1D72366F4C0}" type="parTrans" cxnId="{EB4F600C-55DC-4E6E-9B66-6095CC0EADF6}">
      <dgm:prSet/>
      <dgm:spPr/>
      <dgm:t>
        <a:bodyPr/>
        <a:lstStyle/>
        <a:p>
          <a:endParaRPr lang="en-US"/>
        </a:p>
      </dgm:t>
    </dgm:pt>
    <dgm:pt modelId="{14E81F38-CA3E-423A-A977-BF3F1966136F}" type="sibTrans" cxnId="{EB4F600C-55DC-4E6E-9B66-6095CC0EADF6}">
      <dgm:prSet/>
      <dgm:spPr/>
      <dgm:t>
        <a:bodyPr/>
        <a:lstStyle/>
        <a:p>
          <a:endParaRPr lang="en-US"/>
        </a:p>
      </dgm:t>
    </dgm:pt>
    <dgm:pt modelId="{42DED23D-594B-4116-83E6-14CC39DAC10C}" type="pres">
      <dgm:prSet presAssocID="{CEE2FCC3-FEA9-47EA-8F61-B096BD0A3949}" presName="Name0" presStyleCnt="0">
        <dgm:presLayoutVars>
          <dgm:dir/>
          <dgm:animLvl val="lvl"/>
          <dgm:resizeHandles/>
        </dgm:presLayoutVars>
      </dgm:prSet>
      <dgm:spPr/>
    </dgm:pt>
    <dgm:pt modelId="{378D953D-7611-4795-A7DD-5B4B8AFE7081}" type="pres">
      <dgm:prSet presAssocID="{AFA3A946-C455-4C7D-A87E-11BE42229DC9}" presName="linNode" presStyleCnt="0"/>
      <dgm:spPr/>
    </dgm:pt>
    <dgm:pt modelId="{ECEE91C8-9167-4FFF-B8FA-A212C2BB8724}" type="pres">
      <dgm:prSet presAssocID="{AFA3A946-C455-4C7D-A87E-11BE42229DC9}" presName="parentShp" presStyleLbl="node1" presStyleIdx="0" presStyleCnt="2" custLinFactNeighborY="-26">
        <dgm:presLayoutVars>
          <dgm:bulletEnabled val="1"/>
        </dgm:presLayoutVars>
      </dgm:prSet>
      <dgm:spPr/>
    </dgm:pt>
    <dgm:pt modelId="{2177E392-CE82-423D-BFE9-6DA7F6CF4895}" type="pres">
      <dgm:prSet presAssocID="{AFA3A946-C455-4C7D-A87E-11BE42229DC9}" presName="childShp" presStyleLbl="bgAccFollowNode1" presStyleIdx="0" presStyleCnt="2">
        <dgm:presLayoutVars>
          <dgm:bulletEnabled val="1"/>
        </dgm:presLayoutVars>
      </dgm:prSet>
      <dgm:spPr/>
    </dgm:pt>
    <dgm:pt modelId="{72BF0E7B-1FBD-463E-85F4-3761F0DB16AF}" type="pres">
      <dgm:prSet presAssocID="{51C237B8-2C64-4F8B-8A40-C328BE34CF68}" presName="spacing" presStyleCnt="0"/>
      <dgm:spPr/>
    </dgm:pt>
    <dgm:pt modelId="{5326EE54-D992-4D13-8CC9-81A8258336CB}" type="pres">
      <dgm:prSet presAssocID="{55344877-9D3D-4A76-B179-D12D60EFA352}" presName="linNode" presStyleCnt="0"/>
      <dgm:spPr/>
    </dgm:pt>
    <dgm:pt modelId="{58062971-00F0-4920-AD15-BD08006B8EF4}" type="pres">
      <dgm:prSet presAssocID="{55344877-9D3D-4A76-B179-D12D60EFA352}" presName="parentShp" presStyleLbl="node1" presStyleIdx="1" presStyleCnt="2">
        <dgm:presLayoutVars>
          <dgm:bulletEnabled val="1"/>
        </dgm:presLayoutVars>
      </dgm:prSet>
      <dgm:spPr/>
    </dgm:pt>
    <dgm:pt modelId="{0496A7AB-06CA-4892-821C-570308953FF1}" type="pres">
      <dgm:prSet presAssocID="{55344877-9D3D-4A76-B179-D12D60EFA352}" presName="childShp" presStyleLbl="bgAccFollowNode1" presStyleIdx="1" presStyleCnt="2" custScaleY="151911">
        <dgm:presLayoutVars>
          <dgm:bulletEnabled val="1"/>
        </dgm:presLayoutVars>
      </dgm:prSet>
      <dgm:spPr/>
    </dgm:pt>
  </dgm:ptLst>
  <dgm:cxnLst>
    <dgm:cxn modelId="{B5DC1701-5602-4BCA-A8F4-906F3FC08412}" type="presOf" srcId="{EFCD8AA8-B2A1-4364-8C3B-ACEF0B2A058F}" destId="{0496A7AB-06CA-4892-821C-570308953FF1}" srcOrd="0" destOrd="0" presId="urn:microsoft.com/office/officeart/2005/8/layout/vList6"/>
    <dgm:cxn modelId="{D3386308-A6D9-485B-BC9D-52D6CF9842E7}" srcId="{55344877-9D3D-4A76-B179-D12D60EFA352}" destId="{2D5B7DDE-D827-437D-B7FD-8669F57B2819}" srcOrd="2" destOrd="0" parTransId="{D0B20545-2A8D-4E10-B045-6FDAF4086911}" sibTransId="{B0CC87ED-F855-49CE-A0A8-395A845BDEAB}"/>
    <dgm:cxn modelId="{EB4F600C-55DC-4E6E-9B66-6095CC0EADF6}" srcId="{55344877-9D3D-4A76-B179-D12D60EFA352}" destId="{0AB4CB39-47D1-4368-882E-06EB9AB9F2EB}" srcOrd="1" destOrd="0" parTransId="{8C8840C7-6CB3-44D7-8336-D1D72366F4C0}" sibTransId="{14E81F38-CA3E-423A-A977-BF3F1966136F}"/>
    <dgm:cxn modelId="{76DD8920-8998-48F2-8630-6FD49A4CA498}" type="presOf" srcId="{E168EFF2-64E9-4F16-B2F6-FFF7903251F2}" destId="{2177E392-CE82-423D-BFE9-6DA7F6CF4895}" srcOrd="0" destOrd="0" presId="urn:microsoft.com/office/officeart/2005/8/layout/vList6"/>
    <dgm:cxn modelId="{24384D23-9BB2-483B-BEB7-3DD7C236949B}" type="presOf" srcId="{0AB4CB39-47D1-4368-882E-06EB9AB9F2EB}" destId="{0496A7AB-06CA-4892-821C-570308953FF1}" srcOrd="0" destOrd="1" presId="urn:microsoft.com/office/officeart/2005/8/layout/vList6"/>
    <dgm:cxn modelId="{E57EBD31-9F7E-49AB-AC00-A83CFB2E52F2}" type="presOf" srcId="{55344877-9D3D-4A76-B179-D12D60EFA352}" destId="{58062971-00F0-4920-AD15-BD08006B8EF4}" srcOrd="0" destOrd="0" presId="urn:microsoft.com/office/officeart/2005/8/layout/vList6"/>
    <dgm:cxn modelId="{BC07074B-7FFA-4853-924D-CD7429F90EC1}" srcId="{AFA3A946-C455-4C7D-A87E-11BE42229DC9}" destId="{F4861C57-E20A-4D6D-8690-B9408C8847EE}" srcOrd="1" destOrd="0" parTransId="{B50E0090-4FD0-4243-89F7-75C2287FAC33}" sibTransId="{EA711524-89C8-453D-A2AB-59A4701292F5}"/>
    <dgm:cxn modelId="{215FCA6B-1345-47FA-B730-82D06150CE18}" srcId="{55344877-9D3D-4A76-B179-D12D60EFA352}" destId="{EFCD8AA8-B2A1-4364-8C3B-ACEF0B2A058F}" srcOrd="0" destOrd="0" parTransId="{BBDE13EE-9EC1-42BA-A75A-B53788F3C4BA}" sibTransId="{E5D4346C-C595-4364-8A8A-22348C3347AC}"/>
    <dgm:cxn modelId="{0BF87670-EBD6-4BD4-9B38-65E6CAD97E2D}" srcId="{AFA3A946-C455-4C7D-A87E-11BE42229DC9}" destId="{542F496C-6D95-435C-BF1B-C73DEF41A603}" srcOrd="2" destOrd="0" parTransId="{BF71E1EB-8A93-4D57-9BBE-6BFDC078BE87}" sibTransId="{BD2A48D6-C77B-4EB8-9F03-C7CE7A418E71}"/>
    <dgm:cxn modelId="{947A8CA6-621F-4141-A3B9-4A251A8A708D}" type="presOf" srcId="{AFA3A946-C455-4C7D-A87E-11BE42229DC9}" destId="{ECEE91C8-9167-4FFF-B8FA-A212C2BB8724}" srcOrd="0" destOrd="0" presId="urn:microsoft.com/office/officeart/2005/8/layout/vList6"/>
    <dgm:cxn modelId="{BC6EC8A6-F525-44DA-8F21-50110DABC5F9}" srcId="{CEE2FCC3-FEA9-47EA-8F61-B096BD0A3949}" destId="{55344877-9D3D-4A76-B179-D12D60EFA352}" srcOrd="1" destOrd="0" parTransId="{AB448170-EBD5-471B-B0F2-02BB45BD2B51}" sibTransId="{1BF79DDD-027D-463D-981C-50B6CA0DFCC3}"/>
    <dgm:cxn modelId="{D63D6BA8-4C92-4E49-88CD-2DF65D26A369}" type="presOf" srcId="{2D5B7DDE-D827-437D-B7FD-8669F57B2819}" destId="{0496A7AB-06CA-4892-821C-570308953FF1}" srcOrd="0" destOrd="2" presId="urn:microsoft.com/office/officeart/2005/8/layout/vList6"/>
    <dgm:cxn modelId="{893F30B0-8FC5-45F2-84D1-FA9740770A98}" type="presOf" srcId="{F4861C57-E20A-4D6D-8690-B9408C8847EE}" destId="{2177E392-CE82-423D-BFE9-6DA7F6CF4895}" srcOrd="0" destOrd="1" presId="urn:microsoft.com/office/officeart/2005/8/layout/vList6"/>
    <dgm:cxn modelId="{8CCC46B6-C355-4BCF-8491-B5939710D25A}" type="presOf" srcId="{CEE2FCC3-FEA9-47EA-8F61-B096BD0A3949}" destId="{42DED23D-594B-4116-83E6-14CC39DAC10C}" srcOrd="0" destOrd="0" presId="urn:microsoft.com/office/officeart/2005/8/layout/vList6"/>
    <dgm:cxn modelId="{C8FFBEC8-BB42-4D0B-8493-163BE5132003}" type="presOf" srcId="{542F496C-6D95-435C-BF1B-C73DEF41A603}" destId="{2177E392-CE82-423D-BFE9-6DA7F6CF4895}" srcOrd="0" destOrd="2" presId="urn:microsoft.com/office/officeart/2005/8/layout/vList6"/>
    <dgm:cxn modelId="{1BAFD7CF-29EF-46A2-B0CC-E1E4A96D8610}" srcId="{AFA3A946-C455-4C7D-A87E-11BE42229DC9}" destId="{E168EFF2-64E9-4F16-B2F6-FFF7903251F2}" srcOrd="0" destOrd="0" parTransId="{25E91805-0D62-4428-9596-7F9218CC094D}" sibTransId="{A90A5C58-EF23-45BF-B678-4D7E69CC2A6B}"/>
    <dgm:cxn modelId="{7409AFF7-11B7-418D-992B-ACB2674A8233}" srcId="{CEE2FCC3-FEA9-47EA-8F61-B096BD0A3949}" destId="{AFA3A946-C455-4C7D-A87E-11BE42229DC9}" srcOrd="0" destOrd="0" parTransId="{DEE7ABCC-1778-4C57-B3B5-F8C8E1AA118F}" sibTransId="{51C237B8-2C64-4F8B-8A40-C328BE34CF68}"/>
    <dgm:cxn modelId="{B59012E5-33DC-4C50-9ECD-3AFE892C0B5C}" type="presParOf" srcId="{42DED23D-594B-4116-83E6-14CC39DAC10C}" destId="{378D953D-7611-4795-A7DD-5B4B8AFE7081}" srcOrd="0" destOrd="0" presId="urn:microsoft.com/office/officeart/2005/8/layout/vList6"/>
    <dgm:cxn modelId="{AB1392BF-445E-4F42-BFF6-C09B8A30F385}" type="presParOf" srcId="{378D953D-7611-4795-A7DD-5B4B8AFE7081}" destId="{ECEE91C8-9167-4FFF-B8FA-A212C2BB8724}" srcOrd="0" destOrd="0" presId="urn:microsoft.com/office/officeart/2005/8/layout/vList6"/>
    <dgm:cxn modelId="{F0241ADF-848A-47A0-83D7-3D0CE5FA7F8F}" type="presParOf" srcId="{378D953D-7611-4795-A7DD-5B4B8AFE7081}" destId="{2177E392-CE82-423D-BFE9-6DA7F6CF4895}" srcOrd="1" destOrd="0" presId="urn:microsoft.com/office/officeart/2005/8/layout/vList6"/>
    <dgm:cxn modelId="{1B128119-BB71-4B29-886A-52D9EB830306}" type="presParOf" srcId="{42DED23D-594B-4116-83E6-14CC39DAC10C}" destId="{72BF0E7B-1FBD-463E-85F4-3761F0DB16AF}" srcOrd="1" destOrd="0" presId="urn:microsoft.com/office/officeart/2005/8/layout/vList6"/>
    <dgm:cxn modelId="{2F0B49A3-E990-4C0D-AA3E-6340B8C4A255}" type="presParOf" srcId="{42DED23D-594B-4116-83E6-14CC39DAC10C}" destId="{5326EE54-D992-4D13-8CC9-81A8258336CB}" srcOrd="2" destOrd="0" presId="urn:microsoft.com/office/officeart/2005/8/layout/vList6"/>
    <dgm:cxn modelId="{CE2056D1-2682-4868-8521-AC579D977897}" type="presParOf" srcId="{5326EE54-D992-4D13-8CC9-81A8258336CB}" destId="{58062971-00F0-4920-AD15-BD08006B8EF4}" srcOrd="0" destOrd="0" presId="urn:microsoft.com/office/officeart/2005/8/layout/vList6"/>
    <dgm:cxn modelId="{76C0E59C-CD7C-4BFD-B570-D1A75A2351D7}" type="presParOf" srcId="{5326EE54-D992-4D13-8CC9-81A8258336CB}" destId="{0496A7AB-06CA-4892-821C-570308953FF1}" srcOrd="1" destOrd="0" presId="urn:microsoft.com/office/officeart/2005/8/layout/vList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992218-1F5E-40A5-9A9E-5B8E0B68FBC7}" type="doc">
      <dgm:prSet loTypeId="urn:microsoft.com/office/officeart/2005/8/layout/lProcess2" loCatId="list" qsTypeId="urn:microsoft.com/office/officeart/2005/8/quickstyle/simple1" qsCatId="simple" csTypeId="urn:microsoft.com/office/officeart/2005/8/colors/accent6_1" csCatId="accent6" phldr="1"/>
      <dgm:spPr/>
      <dgm:t>
        <a:bodyPr/>
        <a:lstStyle/>
        <a:p>
          <a:endParaRPr lang="en-US"/>
        </a:p>
      </dgm:t>
    </dgm:pt>
    <dgm:pt modelId="{66961DA6-712C-4A6F-9794-F33361C961B8}">
      <dgm:prSet phldrT="[Text]" custT="1"/>
      <dgm:spPr/>
      <dgm:t>
        <a:bodyPr/>
        <a:lstStyle/>
        <a:p>
          <a:r>
            <a:rPr lang="en-US" sz="2200" dirty="0"/>
            <a:t>Direct Effect </a:t>
          </a:r>
        </a:p>
        <a:p>
          <a:r>
            <a:rPr lang="en-US" sz="2200" dirty="0"/>
            <a:t>(12-month grants)</a:t>
          </a:r>
        </a:p>
      </dgm:t>
    </dgm:pt>
    <dgm:pt modelId="{74C238B2-9227-481B-9069-FD041A0C1778}" type="parTrans" cxnId="{173B81BE-E9D5-4C8A-9CE0-B9CB435C6025}">
      <dgm:prSet/>
      <dgm:spPr/>
      <dgm:t>
        <a:bodyPr/>
        <a:lstStyle/>
        <a:p>
          <a:endParaRPr lang="en-US"/>
        </a:p>
      </dgm:t>
    </dgm:pt>
    <dgm:pt modelId="{84FB81E3-4C8C-4F51-A50D-B610EE339432}" type="sibTrans" cxnId="{173B81BE-E9D5-4C8A-9CE0-B9CB435C6025}">
      <dgm:prSet/>
      <dgm:spPr/>
      <dgm:t>
        <a:bodyPr/>
        <a:lstStyle/>
        <a:p>
          <a:endParaRPr lang="en-US"/>
        </a:p>
      </dgm:t>
    </dgm:pt>
    <dgm:pt modelId="{62A7FF6E-417E-4574-A2F6-1C191EEF1262}">
      <dgm:prSet phldrT="[Text]"/>
      <dgm:spPr/>
      <dgm:t>
        <a:bodyPr/>
        <a:lstStyle/>
        <a:p>
          <a:r>
            <a:rPr lang="en-US" dirty="0"/>
            <a:t>Interim at 6 months</a:t>
          </a:r>
        </a:p>
      </dgm:t>
    </dgm:pt>
    <dgm:pt modelId="{6038AA5E-558D-4671-80BD-F080E14B1EC5}" type="parTrans" cxnId="{34247457-96FF-4E1C-A308-1157557F4E18}">
      <dgm:prSet/>
      <dgm:spPr/>
      <dgm:t>
        <a:bodyPr/>
        <a:lstStyle/>
        <a:p>
          <a:endParaRPr lang="en-US"/>
        </a:p>
      </dgm:t>
    </dgm:pt>
    <dgm:pt modelId="{FD9338E5-F039-46D2-B023-E9BBFEBEE173}" type="sibTrans" cxnId="{34247457-96FF-4E1C-A308-1157557F4E18}">
      <dgm:prSet/>
      <dgm:spPr/>
      <dgm:t>
        <a:bodyPr/>
        <a:lstStyle/>
        <a:p>
          <a:endParaRPr lang="en-US"/>
        </a:p>
      </dgm:t>
    </dgm:pt>
    <dgm:pt modelId="{49E096B5-9FBF-4D6B-835C-7A4767920446}">
      <dgm:prSet phldrT="[Text]"/>
      <dgm:spPr/>
      <dgm:t>
        <a:bodyPr/>
        <a:lstStyle/>
        <a:p>
          <a:r>
            <a:rPr lang="en-US" dirty="0"/>
            <a:t>Final at 13 months</a:t>
          </a:r>
        </a:p>
      </dgm:t>
    </dgm:pt>
    <dgm:pt modelId="{A3C34948-1F73-4E5C-8C19-F0E19B68A0BA}" type="parTrans" cxnId="{F9752C85-7ED1-412E-A747-6188D48B48FF}">
      <dgm:prSet/>
      <dgm:spPr/>
      <dgm:t>
        <a:bodyPr/>
        <a:lstStyle/>
        <a:p>
          <a:endParaRPr lang="en-US"/>
        </a:p>
      </dgm:t>
    </dgm:pt>
    <dgm:pt modelId="{0A544C27-24E6-43A5-92CB-2C521F2A149A}" type="sibTrans" cxnId="{F9752C85-7ED1-412E-A747-6188D48B48FF}">
      <dgm:prSet/>
      <dgm:spPr/>
      <dgm:t>
        <a:bodyPr/>
        <a:lstStyle/>
        <a:p>
          <a:endParaRPr lang="en-US"/>
        </a:p>
      </dgm:t>
    </dgm:pt>
    <dgm:pt modelId="{B1FC19EF-AE13-4A49-B4D3-919499A66AA5}">
      <dgm:prSet phldrT="[Text]" custT="1"/>
      <dgm:spPr/>
      <dgm:t>
        <a:bodyPr/>
        <a:lstStyle/>
        <a:p>
          <a:r>
            <a:rPr lang="en-US" sz="2200" dirty="0"/>
            <a:t>Priority</a:t>
          </a:r>
        </a:p>
        <a:p>
          <a:r>
            <a:rPr lang="en-US" sz="2200"/>
            <a:t>(depending on the Tier) </a:t>
          </a:r>
          <a:endParaRPr lang="en-US" sz="2200" dirty="0"/>
        </a:p>
      </dgm:t>
    </dgm:pt>
    <dgm:pt modelId="{5181D739-71BE-4E3F-9D45-8BD80FA6DEAA}" type="parTrans" cxnId="{A160AB40-BF7B-4B31-A1CB-3CD81F1CD451}">
      <dgm:prSet/>
      <dgm:spPr/>
      <dgm:t>
        <a:bodyPr/>
        <a:lstStyle/>
        <a:p>
          <a:endParaRPr lang="en-US"/>
        </a:p>
      </dgm:t>
    </dgm:pt>
    <dgm:pt modelId="{3625CB01-9330-4D80-9D0D-763F47722082}" type="sibTrans" cxnId="{A160AB40-BF7B-4B31-A1CB-3CD81F1CD451}">
      <dgm:prSet/>
      <dgm:spPr/>
      <dgm:t>
        <a:bodyPr/>
        <a:lstStyle/>
        <a:p>
          <a:endParaRPr lang="en-US"/>
        </a:p>
      </dgm:t>
    </dgm:pt>
    <dgm:pt modelId="{86975E91-EAF0-48B1-9590-14DCAD97008D}">
      <dgm:prSet phldrT="[Text]"/>
      <dgm:spPr/>
      <dgm:t>
        <a:bodyPr/>
        <a:lstStyle/>
        <a:p>
          <a:r>
            <a:rPr lang="en-US" dirty="0"/>
            <a:t>Update/Check-in at 6 months</a:t>
          </a:r>
        </a:p>
      </dgm:t>
    </dgm:pt>
    <dgm:pt modelId="{CEA557EF-708E-4A31-A328-8E374DBA094E}" type="parTrans" cxnId="{8B653A81-4C42-4C7F-8AB9-0400164A8D46}">
      <dgm:prSet/>
      <dgm:spPr/>
      <dgm:t>
        <a:bodyPr/>
        <a:lstStyle/>
        <a:p>
          <a:endParaRPr lang="en-US"/>
        </a:p>
      </dgm:t>
    </dgm:pt>
    <dgm:pt modelId="{B391F975-71BA-4121-8B2F-FFF3ED214D2A}" type="sibTrans" cxnId="{8B653A81-4C42-4C7F-8AB9-0400164A8D46}">
      <dgm:prSet/>
      <dgm:spPr/>
      <dgm:t>
        <a:bodyPr/>
        <a:lstStyle/>
        <a:p>
          <a:endParaRPr lang="en-US"/>
        </a:p>
      </dgm:t>
    </dgm:pt>
    <dgm:pt modelId="{82B8FF32-D3B1-4513-AB0D-A3E0F8AC397D}">
      <dgm:prSet phldrT="[Text]"/>
      <dgm:spPr/>
      <dgm:t>
        <a:bodyPr/>
        <a:lstStyle/>
        <a:p>
          <a:r>
            <a:rPr lang="en-US" dirty="0"/>
            <a:t>Interim at 12 months</a:t>
          </a:r>
        </a:p>
      </dgm:t>
    </dgm:pt>
    <dgm:pt modelId="{C7FA6AC5-3F3C-4D9A-8CD9-C484DD7BED93}" type="parTrans" cxnId="{CE4B783E-3CD7-4E41-82A7-884C097B4093}">
      <dgm:prSet/>
      <dgm:spPr/>
      <dgm:t>
        <a:bodyPr/>
        <a:lstStyle/>
        <a:p>
          <a:endParaRPr lang="en-US"/>
        </a:p>
      </dgm:t>
    </dgm:pt>
    <dgm:pt modelId="{7FCE6025-5C2D-478C-91AD-183E4C291D83}" type="sibTrans" cxnId="{CE4B783E-3CD7-4E41-82A7-884C097B4093}">
      <dgm:prSet/>
      <dgm:spPr/>
      <dgm:t>
        <a:bodyPr/>
        <a:lstStyle/>
        <a:p>
          <a:endParaRPr lang="en-US"/>
        </a:p>
      </dgm:t>
    </dgm:pt>
    <dgm:pt modelId="{338AC47F-AE3C-4DE9-B1CA-C844E065E7D5}">
      <dgm:prSet phldrT="[Text]"/>
      <dgm:spPr/>
      <dgm:t>
        <a:bodyPr/>
        <a:lstStyle/>
        <a:p>
          <a:r>
            <a:rPr lang="en-US" dirty="0"/>
            <a:t>Update/Check-in at 18 months</a:t>
          </a:r>
        </a:p>
      </dgm:t>
    </dgm:pt>
    <dgm:pt modelId="{CA665075-8DC2-4F19-A55E-48A9B8A6EABB}" type="parTrans" cxnId="{2CA65F91-DC83-463D-8E5D-27EAD1932706}">
      <dgm:prSet/>
      <dgm:spPr/>
      <dgm:t>
        <a:bodyPr/>
        <a:lstStyle/>
        <a:p>
          <a:endParaRPr lang="en-US"/>
        </a:p>
      </dgm:t>
    </dgm:pt>
    <dgm:pt modelId="{EF38A7EF-32B8-432E-AF9F-60754BA2B13B}" type="sibTrans" cxnId="{2CA65F91-DC83-463D-8E5D-27EAD1932706}">
      <dgm:prSet/>
      <dgm:spPr/>
      <dgm:t>
        <a:bodyPr/>
        <a:lstStyle/>
        <a:p>
          <a:endParaRPr lang="en-US"/>
        </a:p>
      </dgm:t>
    </dgm:pt>
    <dgm:pt modelId="{4BD9859F-353C-48B6-AF7B-B47B88FFB025}">
      <dgm:prSet phldrT="[Text]"/>
      <dgm:spPr/>
      <dgm:t>
        <a:bodyPr/>
        <a:lstStyle/>
        <a:p>
          <a:r>
            <a:rPr lang="en-US" dirty="0"/>
            <a:t>Final at 25 months</a:t>
          </a:r>
        </a:p>
      </dgm:t>
    </dgm:pt>
    <dgm:pt modelId="{17536993-8AF9-4D53-AAFE-51F716563203}" type="parTrans" cxnId="{92C4BD3C-98BA-4F89-855C-9B4CCA558D42}">
      <dgm:prSet/>
      <dgm:spPr/>
      <dgm:t>
        <a:bodyPr/>
        <a:lstStyle/>
        <a:p>
          <a:endParaRPr lang="en-US"/>
        </a:p>
      </dgm:t>
    </dgm:pt>
    <dgm:pt modelId="{DD9C1973-3396-42A8-944C-4593BA879716}" type="sibTrans" cxnId="{92C4BD3C-98BA-4F89-855C-9B4CCA558D42}">
      <dgm:prSet/>
      <dgm:spPr/>
      <dgm:t>
        <a:bodyPr/>
        <a:lstStyle/>
        <a:p>
          <a:endParaRPr lang="en-US"/>
        </a:p>
      </dgm:t>
    </dgm:pt>
    <dgm:pt modelId="{11A90095-559E-494F-894B-C6EA2E53697D}" type="pres">
      <dgm:prSet presAssocID="{71992218-1F5E-40A5-9A9E-5B8E0B68FBC7}" presName="theList" presStyleCnt="0">
        <dgm:presLayoutVars>
          <dgm:dir/>
          <dgm:animLvl val="lvl"/>
          <dgm:resizeHandles val="exact"/>
        </dgm:presLayoutVars>
      </dgm:prSet>
      <dgm:spPr/>
    </dgm:pt>
    <dgm:pt modelId="{15467D0F-26CD-4D26-832E-897DB6ABDD6D}" type="pres">
      <dgm:prSet presAssocID="{66961DA6-712C-4A6F-9794-F33361C961B8}" presName="compNode" presStyleCnt="0"/>
      <dgm:spPr/>
    </dgm:pt>
    <dgm:pt modelId="{5CA3E17A-7DB2-40C3-B9CE-B6B0192C5863}" type="pres">
      <dgm:prSet presAssocID="{66961DA6-712C-4A6F-9794-F33361C961B8}" presName="aNode" presStyleLbl="bgShp" presStyleIdx="0" presStyleCnt="2"/>
      <dgm:spPr/>
    </dgm:pt>
    <dgm:pt modelId="{DA6E1C0B-3616-4F2D-9CE9-D8D4C50554D5}" type="pres">
      <dgm:prSet presAssocID="{66961DA6-712C-4A6F-9794-F33361C961B8}" presName="textNode" presStyleLbl="bgShp" presStyleIdx="0" presStyleCnt="2"/>
      <dgm:spPr/>
    </dgm:pt>
    <dgm:pt modelId="{714F4338-84E9-4C95-90E0-601349013EDD}" type="pres">
      <dgm:prSet presAssocID="{66961DA6-712C-4A6F-9794-F33361C961B8}" presName="compChildNode" presStyleCnt="0"/>
      <dgm:spPr/>
    </dgm:pt>
    <dgm:pt modelId="{401BE3E5-CAC1-482A-8EA4-767C80DB9CBA}" type="pres">
      <dgm:prSet presAssocID="{66961DA6-712C-4A6F-9794-F33361C961B8}" presName="theInnerList" presStyleCnt="0"/>
      <dgm:spPr/>
    </dgm:pt>
    <dgm:pt modelId="{7B524DFD-BDD2-481D-886D-6CA96D04D6A0}" type="pres">
      <dgm:prSet presAssocID="{62A7FF6E-417E-4574-A2F6-1C191EEF1262}" presName="childNode" presStyleLbl="node1" presStyleIdx="0" presStyleCnt="6">
        <dgm:presLayoutVars>
          <dgm:bulletEnabled val="1"/>
        </dgm:presLayoutVars>
      </dgm:prSet>
      <dgm:spPr/>
    </dgm:pt>
    <dgm:pt modelId="{8FF08480-E931-41AD-BA97-FE08BD2A3A47}" type="pres">
      <dgm:prSet presAssocID="{62A7FF6E-417E-4574-A2F6-1C191EEF1262}" presName="aSpace2" presStyleCnt="0"/>
      <dgm:spPr/>
    </dgm:pt>
    <dgm:pt modelId="{1B004784-866B-43BC-AAE5-3E6023B001CE}" type="pres">
      <dgm:prSet presAssocID="{49E096B5-9FBF-4D6B-835C-7A4767920446}" presName="childNode" presStyleLbl="node1" presStyleIdx="1" presStyleCnt="6">
        <dgm:presLayoutVars>
          <dgm:bulletEnabled val="1"/>
        </dgm:presLayoutVars>
      </dgm:prSet>
      <dgm:spPr/>
    </dgm:pt>
    <dgm:pt modelId="{C2D1ECA1-F0D9-4ED3-9EC4-0BCBB661E23D}" type="pres">
      <dgm:prSet presAssocID="{66961DA6-712C-4A6F-9794-F33361C961B8}" presName="aSpace" presStyleCnt="0"/>
      <dgm:spPr/>
    </dgm:pt>
    <dgm:pt modelId="{850A22DD-9FFF-42B6-B1DB-D6EF870F170B}" type="pres">
      <dgm:prSet presAssocID="{B1FC19EF-AE13-4A49-B4D3-919499A66AA5}" presName="compNode" presStyleCnt="0"/>
      <dgm:spPr/>
    </dgm:pt>
    <dgm:pt modelId="{8454FBA9-1DD1-4D0C-8AC7-CDF1738CAF22}" type="pres">
      <dgm:prSet presAssocID="{B1FC19EF-AE13-4A49-B4D3-919499A66AA5}" presName="aNode" presStyleLbl="bgShp" presStyleIdx="1" presStyleCnt="2" custLinFactNeighborX="2455"/>
      <dgm:spPr/>
    </dgm:pt>
    <dgm:pt modelId="{13FDBA25-2C56-49E5-896C-A8A1A83C4105}" type="pres">
      <dgm:prSet presAssocID="{B1FC19EF-AE13-4A49-B4D3-919499A66AA5}" presName="textNode" presStyleLbl="bgShp" presStyleIdx="1" presStyleCnt="2"/>
      <dgm:spPr/>
    </dgm:pt>
    <dgm:pt modelId="{10DC0FD1-5BEE-4A8B-8905-826AD5535E61}" type="pres">
      <dgm:prSet presAssocID="{B1FC19EF-AE13-4A49-B4D3-919499A66AA5}" presName="compChildNode" presStyleCnt="0"/>
      <dgm:spPr/>
    </dgm:pt>
    <dgm:pt modelId="{108855D6-FF7F-4D72-9381-C6BE180719A3}" type="pres">
      <dgm:prSet presAssocID="{B1FC19EF-AE13-4A49-B4D3-919499A66AA5}" presName="theInnerList" presStyleCnt="0"/>
      <dgm:spPr/>
    </dgm:pt>
    <dgm:pt modelId="{97C4ACA7-B38B-48F0-A5C1-C4C827A6D440}" type="pres">
      <dgm:prSet presAssocID="{86975E91-EAF0-48B1-9590-14DCAD97008D}" presName="childNode" presStyleLbl="node1" presStyleIdx="2" presStyleCnt="6">
        <dgm:presLayoutVars>
          <dgm:bulletEnabled val="1"/>
        </dgm:presLayoutVars>
      </dgm:prSet>
      <dgm:spPr/>
    </dgm:pt>
    <dgm:pt modelId="{02BC0129-E097-47E2-ABBB-5E104C532EBA}" type="pres">
      <dgm:prSet presAssocID="{86975E91-EAF0-48B1-9590-14DCAD97008D}" presName="aSpace2" presStyleCnt="0"/>
      <dgm:spPr/>
    </dgm:pt>
    <dgm:pt modelId="{C0C89A46-A4E7-485D-B290-7EEDF5F24D6A}" type="pres">
      <dgm:prSet presAssocID="{82B8FF32-D3B1-4513-AB0D-A3E0F8AC397D}" presName="childNode" presStyleLbl="node1" presStyleIdx="3" presStyleCnt="6">
        <dgm:presLayoutVars>
          <dgm:bulletEnabled val="1"/>
        </dgm:presLayoutVars>
      </dgm:prSet>
      <dgm:spPr/>
    </dgm:pt>
    <dgm:pt modelId="{C45B08EA-D9CA-41DA-B892-36441D398A5A}" type="pres">
      <dgm:prSet presAssocID="{82B8FF32-D3B1-4513-AB0D-A3E0F8AC397D}" presName="aSpace2" presStyleCnt="0"/>
      <dgm:spPr/>
    </dgm:pt>
    <dgm:pt modelId="{E7319850-698A-44CC-B87A-4B85B025E337}" type="pres">
      <dgm:prSet presAssocID="{338AC47F-AE3C-4DE9-B1CA-C844E065E7D5}" presName="childNode" presStyleLbl="node1" presStyleIdx="4" presStyleCnt="6">
        <dgm:presLayoutVars>
          <dgm:bulletEnabled val="1"/>
        </dgm:presLayoutVars>
      </dgm:prSet>
      <dgm:spPr/>
    </dgm:pt>
    <dgm:pt modelId="{3588328E-EAF4-4893-81DD-97913D7B675C}" type="pres">
      <dgm:prSet presAssocID="{338AC47F-AE3C-4DE9-B1CA-C844E065E7D5}" presName="aSpace2" presStyleCnt="0"/>
      <dgm:spPr/>
    </dgm:pt>
    <dgm:pt modelId="{75B1A362-B2EC-4E01-A349-C91FE1FBDE8F}" type="pres">
      <dgm:prSet presAssocID="{4BD9859F-353C-48B6-AF7B-B47B88FFB025}" presName="childNode" presStyleLbl="node1" presStyleIdx="5" presStyleCnt="6">
        <dgm:presLayoutVars>
          <dgm:bulletEnabled val="1"/>
        </dgm:presLayoutVars>
      </dgm:prSet>
      <dgm:spPr/>
    </dgm:pt>
  </dgm:ptLst>
  <dgm:cxnLst>
    <dgm:cxn modelId="{6F51961B-A731-4E5C-BFD5-ADD6A89F8036}" type="presOf" srcId="{B1FC19EF-AE13-4A49-B4D3-919499A66AA5}" destId="{8454FBA9-1DD1-4D0C-8AC7-CDF1738CAF22}" srcOrd="0" destOrd="0" presId="urn:microsoft.com/office/officeart/2005/8/layout/lProcess2"/>
    <dgm:cxn modelId="{807EDB28-2652-4AE4-A83F-BC0DD3FFBB66}" type="presOf" srcId="{71992218-1F5E-40A5-9A9E-5B8E0B68FBC7}" destId="{11A90095-559E-494F-894B-C6EA2E53697D}" srcOrd="0" destOrd="0" presId="urn:microsoft.com/office/officeart/2005/8/layout/lProcess2"/>
    <dgm:cxn modelId="{92C4BD3C-98BA-4F89-855C-9B4CCA558D42}" srcId="{B1FC19EF-AE13-4A49-B4D3-919499A66AA5}" destId="{4BD9859F-353C-48B6-AF7B-B47B88FFB025}" srcOrd="3" destOrd="0" parTransId="{17536993-8AF9-4D53-AAFE-51F716563203}" sibTransId="{DD9C1973-3396-42A8-944C-4593BA879716}"/>
    <dgm:cxn modelId="{CE4B783E-3CD7-4E41-82A7-884C097B4093}" srcId="{B1FC19EF-AE13-4A49-B4D3-919499A66AA5}" destId="{82B8FF32-D3B1-4513-AB0D-A3E0F8AC397D}" srcOrd="1" destOrd="0" parTransId="{C7FA6AC5-3F3C-4D9A-8CD9-C484DD7BED93}" sibTransId="{7FCE6025-5C2D-478C-91AD-183E4C291D83}"/>
    <dgm:cxn modelId="{A160AB40-BF7B-4B31-A1CB-3CD81F1CD451}" srcId="{71992218-1F5E-40A5-9A9E-5B8E0B68FBC7}" destId="{B1FC19EF-AE13-4A49-B4D3-919499A66AA5}" srcOrd="1" destOrd="0" parTransId="{5181D739-71BE-4E3F-9D45-8BD80FA6DEAA}" sibTransId="{3625CB01-9330-4D80-9D0D-763F47722082}"/>
    <dgm:cxn modelId="{D62EB86A-F5C5-4259-9381-4050E5803B00}" type="presOf" srcId="{338AC47F-AE3C-4DE9-B1CA-C844E065E7D5}" destId="{E7319850-698A-44CC-B87A-4B85B025E337}" srcOrd="0" destOrd="0" presId="urn:microsoft.com/office/officeart/2005/8/layout/lProcess2"/>
    <dgm:cxn modelId="{34247457-96FF-4E1C-A308-1157557F4E18}" srcId="{66961DA6-712C-4A6F-9794-F33361C961B8}" destId="{62A7FF6E-417E-4574-A2F6-1C191EEF1262}" srcOrd="0" destOrd="0" parTransId="{6038AA5E-558D-4671-80BD-F080E14B1EC5}" sibTransId="{FD9338E5-F039-46D2-B023-E9BBFEBEE173}"/>
    <dgm:cxn modelId="{8B653A81-4C42-4C7F-8AB9-0400164A8D46}" srcId="{B1FC19EF-AE13-4A49-B4D3-919499A66AA5}" destId="{86975E91-EAF0-48B1-9590-14DCAD97008D}" srcOrd="0" destOrd="0" parTransId="{CEA557EF-708E-4A31-A328-8E374DBA094E}" sibTransId="{B391F975-71BA-4121-8B2F-FFF3ED214D2A}"/>
    <dgm:cxn modelId="{F9752C85-7ED1-412E-A747-6188D48B48FF}" srcId="{66961DA6-712C-4A6F-9794-F33361C961B8}" destId="{49E096B5-9FBF-4D6B-835C-7A4767920446}" srcOrd="1" destOrd="0" parTransId="{A3C34948-1F73-4E5C-8C19-F0E19B68A0BA}" sibTransId="{0A544C27-24E6-43A5-92CB-2C521F2A149A}"/>
    <dgm:cxn modelId="{C0A20289-855E-4DE6-A72D-473A48FC26ED}" type="presOf" srcId="{49E096B5-9FBF-4D6B-835C-7A4767920446}" destId="{1B004784-866B-43BC-AAE5-3E6023B001CE}" srcOrd="0" destOrd="0" presId="urn:microsoft.com/office/officeart/2005/8/layout/lProcess2"/>
    <dgm:cxn modelId="{2CA65F91-DC83-463D-8E5D-27EAD1932706}" srcId="{B1FC19EF-AE13-4A49-B4D3-919499A66AA5}" destId="{338AC47F-AE3C-4DE9-B1CA-C844E065E7D5}" srcOrd="2" destOrd="0" parTransId="{CA665075-8DC2-4F19-A55E-48A9B8A6EABB}" sibTransId="{EF38A7EF-32B8-432E-AF9F-60754BA2B13B}"/>
    <dgm:cxn modelId="{0664C593-368E-4B8F-B339-67A8C2882B88}" type="presOf" srcId="{62A7FF6E-417E-4574-A2F6-1C191EEF1262}" destId="{7B524DFD-BDD2-481D-886D-6CA96D04D6A0}" srcOrd="0" destOrd="0" presId="urn:microsoft.com/office/officeart/2005/8/layout/lProcess2"/>
    <dgm:cxn modelId="{40A8709D-2444-49F0-AB73-B6D9C04ED421}" type="presOf" srcId="{82B8FF32-D3B1-4513-AB0D-A3E0F8AC397D}" destId="{C0C89A46-A4E7-485D-B290-7EEDF5F24D6A}" srcOrd="0" destOrd="0" presId="urn:microsoft.com/office/officeart/2005/8/layout/lProcess2"/>
    <dgm:cxn modelId="{173B81BE-E9D5-4C8A-9CE0-B9CB435C6025}" srcId="{71992218-1F5E-40A5-9A9E-5B8E0B68FBC7}" destId="{66961DA6-712C-4A6F-9794-F33361C961B8}" srcOrd="0" destOrd="0" parTransId="{74C238B2-9227-481B-9069-FD041A0C1778}" sibTransId="{84FB81E3-4C8C-4F51-A50D-B610EE339432}"/>
    <dgm:cxn modelId="{B9C42ED2-56EB-411C-9227-D20F02AE6B87}" type="presOf" srcId="{86975E91-EAF0-48B1-9590-14DCAD97008D}" destId="{97C4ACA7-B38B-48F0-A5C1-C4C827A6D440}" srcOrd="0" destOrd="0" presId="urn:microsoft.com/office/officeart/2005/8/layout/lProcess2"/>
    <dgm:cxn modelId="{E9C100D9-2442-49C5-93FB-5F145F35E2C3}" type="presOf" srcId="{4BD9859F-353C-48B6-AF7B-B47B88FFB025}" destId="{75B1A362-B2EC-4E01-A349-C91FE1FBDE8F}" srcOrd="0" destOrd="0" presId="urn:microsoft.com/office/officeart/2005/8/layout/lProcess2"/>
    <dgm:cxn modelId="{1284EEDF-2BD8-4B93-A154-A876A21C08BC}" type="presOf" srcId="{66961DA6-712C-4A6F-9794-F33361C961B8}" destId="{5CA3E17A-7DB2-40C3-B9CE-B6B0192C5863}" srcOrd="0" destOrd="0" presId="urn:microsoft.com/office/officeart/2005/8/layout/lProcess2"/>
    <dgm:cxn modelId="{A18D69E3-AF71-4747-B7D7-8CC3C4DA8B6A}" type="presOf" srcId="{B1FC19EF-AE13-4A49-B4D3-919499A66AA5}" destId="{13FDBA25-2C56-49E5-896C-A8A1A83C4105}" srcOrd="1" destOrd="0" presId="urn:microsoft.com/office/officeart/2005/8/layout/lProcess2"/>
    <dgm:cxn modelId="{B70118F3-E989-4325-B273-325C4DE37592}" type="presOf" srcId="{66961DA6-712C-4A6F-9794-F33361C961B8}" destId="{DA6E1C0B-3616-4F2D-9CE9-D8D4C50554D5}" srcOrd="1" destOrd="0" presId="urn:microsoft.com/office/officeart/2005/8/layout/lProcess2"/>
    <dgm:cxn modelId="{C4B3EDA0-8D5C-4BE0-878B-43CDD79F4C9E}" type="presParOf" srcId="{11A90095-559E-494F-894B-C6EA2E53697D}" destId="{15467D0F-26CD-4D26-832E-897DB6ABDD6D}" srcOrd="0" destOrd="0" presId="urn:microsoft.com/office/officeart/2005/8/layout/lProcess2"/>
    <dgm:cxn modelId="{FA3995DF-5797-49CC-9213-B5C442F31750}" type="presParOf" srcId="{15467D0F-26CD-4D26-832E-897DB6ABDD6D}" destId="{5CA3E17A-7DB2-40C3-B9CE-B6B0192C5863}" srcOrd="0" destOrd="0" presId="urn:microsoft.com/office/officeart/2005/8/layout/lProcess2"/>
    <dgm:cxn modelId="{955E799F-2D1D-49EE-8580-6AAC6C3DF775}" type="presParOf" srcId="{15467D0F-26CD-4D26-832E-897DB6ABDD6D}" destId="{DA6E1C0B-3616-4F2D-9CE9-D8D4C50554D5}" srcOrd="1" destOrd="0" presId="urn:microsoft.com/office/officeart/2005/8/layout/lProcess2"/>
    <dgm:cxn modelId="{CFFB0962-B07B-4B7C-B93C-65667DB1FB47}" type="presParOf" srcId="{15467D0F-26CD-4D26-832E-897DB6ABDD6D}" destId="{714F4338-84E9-4C95-90E0-601349013EDD}" srcOrd="2" destOrd="0" presId="urn:microsoft.com/office/officeart/2005/8/layout/lProcess2"/>
    <dgm:cxn modelId="{C43F373A-D8F2-4D22-809E-B17C66648E3F}" type="presParOf" srcId="{714F4338-84E9-4C95-90E0-601349013EDD}" destId="{401BE3E5-CAC1-482A-8EA4-767C80DB9CBA}" srcOrd="0" destOrd="0" presId="urn:microsoft.com/office/officeart/2005/8/layout/lProcess2"/>
    <dgm:cxn modelId="{B2CC9F5F-7C68-4FE6-B43E-6247F09AF1C9}" type="presParOf" srcId="{401BE3E5-CAC1-482A-8EA4-767C80DB9CBA}" destId="{7B524DFD-BDD2-481D-886D-6CA96D04D6A0}" srcOrd="0" destOrd="0" presId="urn:microsoft.com/office/officeart/2005/8/layout/lProcess2"/>
    <dgm:cxn modelId="{A526255B-D60B-4DD7-B300-4EC737E061B4}" type="presParOf" srcId="{401BE3E5-CAC1-482A-8EA4-767C80DB9CBA}" destId="{8FF08480-E931-41AD-BA97-FE08BD2A3A47}" srcOrd="1" destOrd="0" presId="urn:microsoft.com/office/officeart/2005/8/layout/lProcess2"/>
    <dgm:cxn modelId="{FA7C7016-0BDF-488B-9FB5-EADF31E7280C}" type="presParOf" srcId="{401BE3E5-CAC1-482A-8EA4-767C80DB9CBA}" destId="{1B004784-866B-43BC-AAE5-3E6023B001CE}" srcOrd="2" destOrd="0" presId="urn:microsoft.com/office/officeart/2005/8/layout/lProcess2"/>
    <dgm:cxn modelId="{BDF19BF2-8264-47D6-80FD-1FA92AA57377}" type="presParOf" srcId="{11A90095-559E-494F-894B-C6EA2E53697D}" destId="{C2D1ECA1-F0D9-4ED3-9EC4-0BCBB661E23D}" srcOrd="1" destOrd="0" presId="urn:microsoft.com/office/officeart/2005/8/layout/lProcess2"/>
    <dgm:cxn modelId="{2A4B51C3-F1F9-4C0C-8DCC-E060D5DDD3D0}" type="presParOf" srcId="{11A90095-559E-494F-894B-C6EA2E53697D}" destId="{850A22DD-9FFF-42B6-B1DB-D6EF870F170B}" srcOrd="2" destOrd="0" presId="urn:microsoft.com/office/officeart/2005/8/layout/lProcess2"/>
    <dgm:cxn modelId="{55FF21A5-35A1-4891-9DE8-1DA4E983F9C1}" type="presParOf" srcId="{850A22DD-9FFF-42B6-B1DB-D6EF870F170B}" destId="{8454FBA9-1DD1-4D0C-8AC7-CDF1738CAF22}" srcOrd="0" destOrd="0" presId="urn:microsoft.com/office/officeart/2005/8/layout/lProcess2"/>
    <dgm:cxn modelId="{0250A810-018A-4446-A412-DA30B3AEC95B}" type="presParOf" srcId="{850A22DD-9FFF-42B6-B1DB-D6EF870F170B}" destId="{13FDBA25-2C56-49E5-896C-A8A1A83C4105}" srcOrd="1" destOrd="0" presId="urn:microsoft.com/office/officeart/2005/8/layout/lProcess2"/>
    <dgm:cxn modelId="{1F0D3C53-AFBA-4D78-9CAF-93B281F7A7EA}" type="presParOf" srcId="{850A22DD-9FFF-42B6-B1DB-D6EF870F170B}" destId="{10DC0FD1-5BEE-4A8B-8905-826AD5535E61}" srcOrd="2" destOrd="0" presId="urn:microsoft.com/office/officeart/2005/8/layout/lProcess2"/>
    <dgm:cxn modelId="{AF247E6C-FE29-47AD-9E55-94C84237F1F0}" type="presParOf" srcId="{10DC0FD1-5BEE-4A8B-8905-826AD5535E61}" destId="{108855D6-FF7F-4D72-9381-C6BE180719A3}" srcOrd="0" destOrd="0" presId="urn:microsoft.com/office/officeart/2005/8/layout/lProcess2"/>
    <dgm:cxn modelId="{950A828D-8457-4B65-83CF-FC4E5488FCE5}" type="presParOf" srcId="{108855D6-FF7F-4D72-9381-C6BE180719A3}" destId="{97C4ACA7-B38B-48F0-A5C1-C4C827A6D440}" srcOrd="0" destOrd="0" presId="urn:microsoft.com/office/officeart/2005/8/layout/lProcess2"/>
    <dgm:cxn modelId="{9B48CD88-1207-4293-9984-75C3AE3C052B}" type="presParOf" srcId="{108855D6-FF7F-4D72-9381-C6BE180719A3}" destId="{02BC0129-E097-47E2-ABBB-5E104C532EBA}" srcOrd="1" destOrd="0" presId="urn:microsoft.com/office/officeart/2005/8/layout/lProcess2"/>
    <dgm:cxn modelId="{CFE56D67-096A-47BC-BE7D-31F956A2A2A8}" type="presParOf" srcId="{108855D6-FF7F-4D72-9381-C6BE180719A3}" destId="{C0C89A46-A4E7-485D-B290-7EEDF5F24D6A}" srcOrd="2" destOrd="0" presId="urn:microsoft.com/office/officeart/2005/8/layout/lProcess2"/>
    <dgm:cxn modelId="{EAFB2E77-A1B3-4311-83CE-D6C69AC6A8DF}" type="presParOf" srcId="{108855D6-FF7F-4D72-9381-C6BE180719A3}" destId="{C45B08EA-D9CA-41DA-B892-36441D398A5A}" srcOrd="3" destOrd="0" presId="urn:microsoft.com/office/officeart/2005/8/layout/lProcess2"/>
    <dgm:cxn modelId="{8D501DDD-C13C-43BB-ABCB-28F3DA8163F0}" type="presParOf" srcId="{108855D6-FF7F-4D72-9381-C6BE180719A3}" destId="{E7319850-698A-44CC-B87A-4B85B025E337}" srcOrd="4" destOrd="0" presId="urn:microsoft.com/office/officeart/2005/8/layout/lProcess2"/>
    <dgm:cxn modelId="{4E18BAB0-FBD2-4062-800D-B21A42299421}" type="presParOf" srcId="{108855D6-FF7F-4D72-9381-C6BE180719A3}" destId="{3588328E-EAF4-4893-81DD-97913D7B675C}" srcOrd="5" destOrd="0" presId="urn:microsoft.com/office/officeart/2005/8/layout/lProcess2"/>
    <dgm:cxn modelId="{3B513702-C6C6-4B60-A053-F35EF7ECDA01}" type="presParOf" srcId="{108855D6-FF7F-4D72-9381-C6BE180719A3}" destId="{75B1A362-B2EC-4E01-A349-C91FE1FBDE8F}"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77E392-CE82-423D-BFE9-6DA7F6CF4895}">
      <dsp:nvSpPr>
        <dsp:cNvPr id="0" name=""/>
        <dsp:cNvSpPr/>
      </dsp:nvSpPr>
      <dsp:spPr>
        <a:xfrm>
          <a:off x="2521403" y="2780"/>
          <a:ext cx="3782105" cy="1754591"/>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All applicants will be notified by email.</a:t>
          </a:r>
        </a:p>
        <a:p>
          <a:pPr marL="114300" lvl="1" indent="-114300" algn="l" defTabSz="577850">
            <a:lnSpc>
              <a:spcPct val="90000"/>
            </a:lnSpc>
            <a:spcBef>
              <a:spcPct val="0"/>
            </a:spcBef>
            <a:spcAft>
              <a:spcPct val="15000"/>
            </a:spcAft>
            <a:buChar char="•"/>
          </a:pPr>
          <a:r>
            <a:rPr lang="en-US" sz="1300" kern="1200" dirty="0"/>
            <a:t>Upon notice of the award, grantees must indicate intent to accept the grant and sign and return a grant award agreement.</a:t>
          </a:r>
        </a:p>
        <a:p>
          <a:pPr marL="114300" lvl="1" indent="-114300" algn="l" defTabSz="577850">
            <a:lnSpc>
              <a:spcPct val="90000"/>
            </a:lnSpc>
            <a:spcBef>
              <a:spcPct val="0"/>
            </a:spcBef>
            <a:spcAft>
              <a:spcPct val="15000"/>
            </a:spcAft>
            <a:buChar char="•"/>
          </a:pPr>
          <a:r>
            <a:rPr lang="en-US" sz="1300" kern="1200" dirty="0"/>
            <a:t>Grant checks are issued upon receipt of the signed grant award agreement.</a:t>
          </a:r>
        </a:p>
      </dsp:txBody>
      <dsp:txXfrm>
        <a:off x="2521403" y="222104"/>
        <a:ext cx="3124133" cy="1315943"/>
      </dsp:txXfrm>
    </dsp:sp>
    <dsp:sp modelId="{ECEE91C8-9167-4FFF-B8FA-A212C2BB8724}">
      <dsp:nvSpPr>
        <dsp:cNvPr id="0" name=""/>
        <dsp:cNvSpPr/>
      </dsp:nvSpPr>
      <dsp:spPr>
        <a:xfrm>
          <a:off x="0" y="2324"/>
          <a:ext cx="2521403" cy="175459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Notification and Awarding of Funds</a:t>
          </a:r>
        </a:p>
      </dsp:txBody>
      <dsp:txXfrm>
        <a:off x="85652" y="87976"/>
        <a:ext cx="2350099" cy="1583287"/>
      </dsp:txXfrm>
    </dsp:sp>
    <dsp:sp modelId="{0496A7AB-06CA-4892-821C-570308953FF1}">
      <dsp:nvSpPr>
        <dsp:cNvPr id="0" name=""/>
        <dsp:cNvSpPr/>
      </dsp:nvSpPr>
      <dsp:spPr>
        <a:xfrm>
          <a:off x="2522019" y="1932831"/>
          <a:ext cx="3778411" cy="2665417"/>
        </a:xfrm>
        <a:prstGeom prst="rightArrow">
          <a:avLst>
            <a:gd name="adj1" fmla="val 75000"/>
            <a:gd name="adj2" fmla="val 50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a:t>We will provide tools to help you spread the word about your Reeve Foundation Quality of Life granted project, including a guide to publicizing the award and a press release  template. </a:t>
          </a:r>
        </a:p>
        <a:p>
          <a:pPr marL="114300" lvl="1" indent="-114300" algn="l" defTabSz="533400">
            <a:lnSpc>
              <a:spcPct val="90000"/>
            </a:lnSpc>
            <a:spcBef>
              <a:spcPct val="0"/>
            </a:spcBef>
            <a:spcAft>
              <a:spcPct val="15000"/>
            </a:spcAft>
            <a:buFont typeface="Arial" panose="020B0604020202020204" pitchFamily="34" charset="0"/>
            <a:buChar char="•"/>
          </a:pPr>
          <a:r>
            <a:rPr lang="en-US" sz="1200" kern="1200" dirty="0"/>
            <a:t>We regularly feature Quality of Life grantees in social media, on the website, and in newsletters and other publications, so we can call on you to provide stories and photographs that we can share with our community!</a:t>
          </a:r>
        </a:p>
        <a:p>
          <a:pPr marL="57150" lvl="1" indent="-57150" algn="l" defTabSz="488950">
            <a:lnSpc>
              <a:spcPct val="90000"/>
            </a:lnSpc>
            <a:spcBef>
              <a:spcPct val="0"/>
            </a:spcBef>
            <a:spcAft>
              <a:spcPct val="15000"/>
            </a:spcAft>
            <a:buChar char="•"/>
          </a:pPr>
          <a:endParaRPr lang="en-US" sz="1100" kern="1200" dirty="0"/>
        </a:p>
      </dsp:txBody>
      <dsp:txXfrm>
        <a:off x="2522019" y="2266008"/>
        <a:ext cx="2778880" cy="1999063"/>
      </dsp:txXfrm>
    </dsp:sp>
    <dsp:sp modelId="{58062971-00F0-4920-AD15-BD08006B8EF4}">
      <dsp:nvSpPr>
        <dsp:cNvPr id="0" name=""/>
        <dsp:cNvSpPr/>
      </dsp:nvSpPr>
      <dsp:spPr>
        <a:xfrm>
          <a:off x="3077" y="2388244"/>
          <a:ext cx="2518941" cy="175459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Publicizing the Grant</a:t>
          </a:r>
        </a:p>
      </dsp:txBody>
      <dsp:txXfrm>
        <a:off x="88729" y="2473896"/>
        <a:ext cx="2347637" cy="15832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3E17A-7DB2-40C3-B9CE-B6B0192C5863}">
      <dsp:nvSpPr>
        <dsp:cNvPr id="0" name=""/>
        <dsp:cNvSpPr/>
      </dsp:nvSpPr>
      <dsp:spPr>
        <a:xfrm>
          <a:off x="3623" y="0"/>
          <a:ext cx="3485182" cy="41910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Direct Effect </a:t>
          </a:r>
        </a:p>
        <a:p>
          <a:pPr marL="0" lvl="0" indent="0" algn="ctr" defTabSz="977900">
            <a:lnSpc>
              <a:spcPct val="90000"/>
            </a:lnSpc>
            <a:spcBef>
              <a:spcPct val="0"/>
            </a:spcBef>
            <a:spcAft>
              <a:spcPct val="35000"/>
            </a:spcAft>
            <a:buNone/>
          </a:pPr>
          <a:r>
            <a:rPr lang="en-US" sz="2200" kern="1200" dirty="0"/>
            <a:t>(12-month grants)</a:t>
          </a:r>
        </a:p>
      </dsp:txBody>
      <dsp:txXfrm>
        <a:off x="3623" y="0"/>
        <a:ext cx="3485182" cy="1257300"/>
      </dsp:txXfrm>
    </dsp:sp>
    <dsp:sp modelId="{7B524DFD-BDD2-481D-886D-6CA96D04D6A0}">
      <dsp:nvSpPr>
        <dsp:cNvPr id="0" name=""/>
        <dsp:cNvSpPr/>
      </dsp:nvSpPr>
      <dsp:spPr>
        <a:xfrm>
          <a:off x="352141" y="1258527"/>
          <a:ext cx="2788146" cy="126364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Interim at 6 months</a:t>
          </a:r>
        </a:p>
      </dsp:txBody>
      <dsp:txXfrm>
        <a:off x="389152" y="1295538"/>
        <a:ext cx="2714124" cy="1189621"/>
      </dsp:txXfrm>
    </dsp:sp>
    <dsp:sp modelId="{1B004784-866B-43BC-AAE5-3E6023B001CE}">
      <dsp:nvSpPr>
        <dsp:cNvPr id="0" name=""/>
        <dsp:cNvSpPr/>
      </dsp:nvSpPr>
      <dsp:spPr>
        <a:xfrm>
          <a:off x="352141" y="2716578"/>
          <a:ext cx="2788146" cy="1263643"/>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Final at 13 months</a:t>
          </a:r>
        </a:p>
      </dsp:txBody>
      <dsp:txXfrm>
        <a:off x="389152" y="2753589"/>
        <a:ext cx="2714124" cy="1189621"/>
      </dsp:txXfrm>
    </dsp:sp>
    <dsp:sp modelId="{8454FBA9-1DD1-4D0C-8AC7-CDF1738CAF22}">
      <dsp:nvSpPr>
        <dsp:cNvPr id="0" name=""/>
        <dsp:cNvSpPr/>
      </dsp:nvSpPr>
      <dsp:spPr>
        <a:xfrm>
          <a:off x="3753817" y="0"/>
          <a:ext cx="3485182" cy="419100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Priority</a:t>
          </a:r>
        </a:p>
        <a:p>
          <a:pPr marL="0" lvl="0" indent="0" algn="ctr" defTabSz="977900">
            <a:lnSpc>
              <a:spcPct val="90000"/>
            </a:lnSpc>
            <a:spcBef>
              <a:spcPct val="0"/>
            </a:spcBef>
            <a:spcAft>
              <a:spcPct val="35000"/>
            </a:spcAft>
            <a:buNone/>
          </a:pPr>
          <a:r>
            <a:rPr lang="en-US" sz="2200" kern="1200"/>
            <a:t>(depending on the Tier) </a:t>
          </a:r>
          <a:endParaRPr lang="en-US" sz="2200" kern="1200" dirty="0"/>
        </a:p>
      </dsp:txBody>
      <dsp:txXfrm>
        <a:off x="3753817" y="0"/>
        <a:ext cx="3485182" cy="1257300"/>
      </dsp:txXfrm>
    </dsp:sp>
    <dsp:sp modelId="{97C4ACA7-B38B-48F0-A5C1-C4C827A6D440}">
      <dsp:nvSpPr>
        <dsp:cNvPr id="0" name=""/>
        <dsp:cNvSpPr/>
      </dsp:nvSpPr>
      <dsp:spPr>
        <a:xfrm>
          <a:off x="4098712" y="1257402"/>
          <a:ext cx="2788146" cy="61053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Update/Check-in at 6 months</a:t>
          </a:r>
        </a:p>
      </dsp:txBody>
      <dsp:txXfrm>
        <a:off x="4116594" y="1275284"/>
        <a:ext cx="2752382" cy="574775"/>
      </dsp:txXfrm>
    </dsp:sp>
    <dsp:sp modelId="{C0C89A46-A4E7-485D-B290-7EEDF5F24D6A}">
      <dsp:nvSpPr>
        <dsp:cNvPr id="0" name=""/>
        <dsp:cNvSpPr/>
      </dsp:nvSpPr>
      <dsp:spPr>
        <a:xfrm>
          <a:off x="4098712" y="1961870"/>
          <a:ext cx="2788146" cy="61053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Interim at 12 months</a:t>
          </a:r>
        </a:p>
      </dsp:txBody>
      <dsp:txXfrm>
        <a:off x="4116594" y="1979752"/>
        <a:ext cx="2752382" cy="574775"/>
      </dsp:txXfrm>
    </dsp:sp>
    <dsp:sp modelId="{E7319850-698A-44CC-B87A-4B85B025E337}">
      <dsp:nvSpPr>
        <dsp:cNvPr id="0" name=""/>
        <dsp:cNvSpPr/>
      </dsp:nvSpPr>
      <dsp:spPr>
        <a:xfrm>
          <a:off x="4098712" y="2666339"/>
          <a:ext cx="2788146" cy="61053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Update/Check-in at 18 months</a:t>
          </a:r>
        </a:p>
      </dsp:txBody>
      <dsp:txXfrm>
        <a:off x="4116594" y="2684221"/>
        <a:ext cx="2752382" cy="574775"/>
      </dsp:txXfrm>
    </dsp:sp>
    <dsp:sp modelId="{75B1A362-B2EC-4E01-A349-C91FE1FBDE8F}">
      <dsp:nvSpPr>
        <dsp:cNvPr id="0" name=""/>
        <dsp:cNvSpPr/>
      </dsp:nvSpPr>
      <dsp:spPr>
        <a:xfrm>
          <a:off x="4098712" y="3370808"/>
          <a:ext cx="2788146" cy="61053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US" sz="1900" kern="1200" dirty="0"/>
            <a:t>Final at 25 months</a:t>
          </a:r>
        </a:p>
      </dsp:txBody>
      <dsp:txXfrm>
        <a:off x="4116594" y="3388690"/>
        <a:ext cx="2752382" cy="574775"/>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002299" cy="347504"/>
          </a:xfrm>
          <a:prstGeom prst="rect">
            <a:avLst/>
          </a:prstGeom>
        </p:spPr>
        <p:txBody>
          <a:bodyPr vert="horz" lIns="93333" tIns="46666" rIns="93333" bIns="46666" rtlCol="0"/>
          <a:lstStyle>
            <a:lvl1pPr algn="l">
              <a:defRPr sz="1200"/>
            </a:lvl1pPr>
          </a:lstStyle>
          <a:p>
            <a:endParaRPr lang="en-US" dirty="0"/>
          </a:p>
        </p:txBody>
      </p:sp>
      <p:sp>
        <p:nvSpPr>
          <p:cNvPr id="3" name="Date Placeholder 2"/>
          <p:cNvSpPr>
            <a:spLocks noGrp="1"/>
          </p:cNvSpPr>
          <p:nvPr>
            <p:ph type="dt" idx="1"/>
          </p:nvPr>
        </p:nvSpPr>
        <p:spPr>
          <a:xfrm>
            <a:off x="5231642" y="1"/>
            <a:ext cx="4002299" cy="347504"/>
          </a:xfrm>
          <a:prstGeom prst="rect">
            <a:avLst/>
          </a:prstGeom>
        </p:spPr>
        <p:txBody>
          <a:bodyPr vert="horz" lIns="93333" tIns="46666" rIns="93333" bIns="46666" rtlCol="0"/>
          <a:lstStyle>
            <a:lvl1pPr algn="r">
              <a:defRPr sz="1200"/>
            </a:lvl1pPr>
          </a:lstStyle>
          <a:p>
            <a:fld id="{D2BC096D-C5BF-4572-82D4-B6EACF823C13}" type="datetimeFigureOut">
              <a:rPr lang="en-US" smtClean="0"/>
              <a:t>9/11/2023</a:t>
            </a:fld>
            <a:endParaRPr lang="en-US" dirty="0"/>
          </a:p>
        </p:txBody>
      </p:sp>
      <p:sp>
        <p:nvSpPr>
          <p:cNvPr id="4" name="Slide Image Placeholder 3"/>
          <p:cNvSpPr>
            <a:spLocks noGrp="1" noRot="1" noChangeAspect="1"/>
          </p:cNvSpPr>
          <p:nvPr>
            <p:ph type="sldImg" idx="2"/>
          </p:nvPr>
        </p:nvSpPr>
        <p:spPr>
          <a:xfrm>
            <a:off x="2301875" y="520700"/>
            <a:ext cx="4632325" cy="2605088"/>
          </a:xfrm>
          <a:prstGeom prst="rect">
            <a:avLst/>
          </a:prstGeom>
          <a:noFill/>
          <a:ln w="12700">
            <a:solidFill>
              <a:prstClr val="black"/>
            </a:solidFill>
          </a:ln>
        </p:spPr>
        <p:txBody>
          <a:bodyPr vert="horz" lIns="93333" tIns="46666" rIns="93333" bIns="46666" rtlCol="0" anchor="ctr"/>
          <a:lstStyle/>
          <a:p>
            <a:endParaRPr lang="en-US" dirty="0"/>
          </a:p>
        </p:txBody>
      </p:sp>
      <p:sp>
        <p:nvSpPr>
          <p:cNvPr id="5" name="Notes Placeholder 4"/>
          <p:cNvSpPr>
            <a:spLocks noGrp="1"/>
          </p:cNvSpPr>
          <p:nvPr>
            <p:ph type="body" sz="quarter" idx="3"/>
          </p:nvPr>
        </p:nvSpPr>
        <p:spPr>
          <a:xfrm>
            <a:off x="923608" y="3301287"/>
            <a:ext cx="7388860" cy="3127534"/>
          </a:xfrm>
          <a:prstGeom prst="rect">
            <a:avLst/>
          </a:prstGeom>
        </p:spPr>
        <p:txBody>
          <a:bodyPr vert="horz" lIns="93333" tIns="46666" rIns="93333" bIns="466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01364"/>
            <a:ext cx="4002299" cy="347504"/>
          </a:xfrm>
          <a:prstGeom prst="rect">
            <a:avLst/>
          </a:prstGeom>
        </p:spPr>
        <p:txBody>
          <a:bodyPr vert="horz" lIns="93333" tIns="46666" rIns="93333" bIns="466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1642" y="6601364"/>
            <a:ext cx="4002299" cy="347504"/>
          </a:xfrm>
          <a:prstGeom prst="rect">
            <a:avLst/>
          </a:prstGeom>
        </p:spPr>
        <p:txBody>
          <a:bodyPr vert="horz" lIns="93333" tIns="46666" rIns="93333" bIns="46666" rtlCol="0" anchor="b"/>
          <a:lstStyle>
            <a:lvl1pPr algn="r">
              <a:defRPr sz="1200"/>
            </a:lvl1pPr>
          </a:lstStyle>
          <a:p>
            <a:fld id="{23164EBD-E268-4BC0-87B8-980EF162DF35}" type="slidenum">
              <a:rPr lang="en-US" smtClean="0"/>
              <a:t>‹#›</a:t>
            </a:fld>
            <a:endParaRPr lang="en-US" dirty="0"/>
          </a:p>
        </p:txBody>
      </p:sp>
    </p:spTree>
    <p:extLst>
      <p:ext uri="{BB962C8B-B14F-4D97-AF65-F5344CB8AC3E}">
        <p14:creationId xmlns:p14="http://schemas.microsoft.com/office/powerpoint/2010/main" val="47674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QOL@ChristopherReeve.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rantinterface.com/Home/Logon?urlkey=christopherreeve"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mailto:administrator@grantinterface.com" TargetMode="External"/><Relationship Id="rId4" Type="http://schemas.openxmlformats.org/officeDocument/2006/relationships/hyperlink" Target="mailto:QOL@ChristopherReeve.org"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QOL@ChristopherReeve.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mailto:QOL@ChristopherReeve.org"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97484" rtl="0" eaLnBrk="1" fontAlgn="auto" latinLnBrk="0" hangingPunct="1">
              <a:lnSpc>
                <a:spcPct val="100000"/>
              </a:lnSpc>
              <a:spcBef>
                <a:spcPts val="0"/>
              </a:spcBef>
              <a:spcAft>
                <a:spcPts val="0"/>
              </a:spcAft>
              <a:buClrTx/>
              <a:buSzTx/>
              <a:buFontTx/>
              <a:buNone/>
              <a:tabLst/>
              <a:defRPr/>
            </a:pPr>
            <a:r>
              <a:rPr lang="en-US" dirty="0"/>
              <a:t>Good afternoon! Thank you all for joining us.  I am Maria Fonseca,  Grants Associate at the Christopher &amp; Dana Reeve Foundation and I would like to welcome you to this Quality of Life Applicant Technical Assistance Webinar.  If you need to turn on the closed captioning, there’s an icon on the lower right.. If you any questions please submit them in the Q&amp; A instead of the Chat and the QOL Team will answer them as we go along. We will gather these questions and answers and post them on our websites This presentation and the slides will be available on our website in a few days. . I am going to turn off my camera and share the slides with you</a:t>
            </a:r>
          </a:p>
          <a:p>
            <a:pPr defTabSz="897484">
              <a:defRPr/>
            </a:pPr>
            <a:endParaRPr lang="en-US" dirty="0"/>
          </a:p>
          <a:p>
            <a:pPr defTabSz="897484">
              <a:defRPr/>
            </a:pPr>
            <a:endParaRPr lang="en-US" dirty="0"/>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1</a:t>
            </a:fld>
            <a:endParaRPr lang="en-US" dirty="0"/>
          </a:p>
        </p:txBody>
      </p:sp>
    </p:spTree>
    <p:extLst>
      <p:ext uri="{BB962C8B-B14F-4D97-AF65-F5344CB8AC3E}">
        <p14:creationId xmlns:p14="http://schemas.microsoft.com/office/powerpoint/2010/main" val="2391106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Deadlines to keep in mind .  </a:t>
            </a:r>
          </a:p>
        </p:txBody>
      </p:sp>
      <p:sp>
        <p:nvSpPr>
          <p:cNvPr id="4" name="Slide Number Placeholder 3"/>
          <p:cNvSpPr>
            <a:spLocks noGrp="1"/>
          </p:cNvSpPr>
          <p:nvPr>
            <p:ph type="sldNum" sz="quarter" idx="5"/>
          </p:nvPr>
        </p:nvSpPr>
        <p:spPr/>
        <p:txBody>
          <a:bodyPr/>
          <a:lstStyle/>
          <a:p>
            <a:fld id="{23164EBD-E268-4BC0-87B8-980EF162DF35}" type="slidenum">
              <a:rPr lang="en-US" smtClean="0"/>
              <a:t>10</a:t>
            </a:fld>
            <a:endParaRPr lang="en-US" dirty="0"/>
          </a:p>
        </p:txBody>
      </p:sp>
    </p:spTree>
    <p:extLst>
      <p:ext uri="{BB962C8B-B14F-4D97-AF65-F5344CB8AC3E}">
        <p14:creationId xmlns:p14="http://schemas.microsoft.com/office/powerpoint/2010/main" val="2914512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cycle we will be offering Direct Effect and Priority Impact Grants  - and submissions are due October 11</a:t>
            </a:r>
            <a:r>
              <a:rPr lang="en-US" baseline="30000" dirty="0"/>
              <a:t>th</a:t>
            </a:r>
            <a:r>
              <a:rPr lang="en-US" dirty="0"/>
              <a:t> – You can only submit one application, per cycle, - also from one of the questions submitted with the registration</a:t>
            </a:r>
          </a:p>
          <a:p>
            <a:r>
              <a:rPr lang="en-US" sz="1800" b="0" i="0" u="none" strike="noStrike">
                <a:solidFill>
                  <a:srgbClr val="000000"/>
                </a:solidFill>
                <a:effectLst/>
                <a:latin typeface="Calibri" panose="020F0502020204030204" pitchFamily="34" charset="0"/>
              </a:rPr>
              <a:t>If an organization has already applied once in 2023 but were declined,  can they apply again?</a:t>
            </a:r>
            <a:r>
              <a:rPr lang="en-US"/>
              <a:t> </a:t>
            </a:r>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11</a:t>
            </a:fld>
            <a:endParaRPr lang="en-US" dirty="0"/>
          </a:p>
        </p:txBody>
      </p:sp>
    </p:spTree>
    <p:extLst>
      <p:ext uri="{BB962C8B-B14F-4D97-AF65-F5344CB8AC3E}">
        <p14:creationId xmlns:p14="http://schemas.microsoft.com/office/powerpoint/2010/main" val="149055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further assist you in completing your application, all these tools are available on our website </a:t>
            </a:r>
          </a:p>
        </p:txBody>
      </p:sp>
      <p:sp>
        <p:nvSpPr>
          <p:cNvPr id="4" name="Slide Number Placeholder 3"/>
          <p:cNvSpPr>
            <a:spLocks noGrp="1"/>
          </p:cNvSpPr>
          <p:nvPr>
            <p:ph type="sldNum" sz="quarter" idx="5"/>
          </p:nvPr>
        </p:nvSpPr>
        <p:spPr/>
        <p:txBody>
          <a:bodyPr/>
          <a:lstStyle/>
          <a:p>
            <a:fld id="{23164EBD-E268-4BC0-87B8-980EF162DF35}" type="slidenum">
              <a:rPr lang="en-US" smtClean="0"/>
              <a:t>12</a:t>
            </a:fld>
            <a:endParaRPr lang="en-US" dirty="0"/>
          </a:p>
        </p:txBody>
      </p:sp>
    </p:spTree>
    <p:extLst>
      <p:ext uri="{BB962C8B-B14F-4D97-AF65-F5344CB8AC3E}">
        <p14:creationId xmlns:p14="http://schemas.microsoft.com/office/powerpoint/2010/main" val="2322493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C2927"/>
                </a:solidFill>
                <a:effectLst/>
                <a:latin typeface="Montserrat" panose="00000500000000000000" pitchFamily="2" charset="0"/>
              </a:rPr>
              <a:t>Direct Effect Quality of Life grants fund specific budget items up to a total of $25,000 to support the wide range of projects and activities that will clearly impact individuals living with paralysis and their families. If you are funded and accept this grant, the terms require you to complete an interim report at 6 months and a final at 12 months.</a:t>
            </a:r>
          </a:p>
          <a:p>
            <a:r>
              <a:rPr lang="en-US" b="0" i="0" dirty="0">
                <a:solidFill>
                  <a:srgbClr val="2C2927"/>
                </a:solidFill>
                <a:effectLst/>
                <a:latin typeface="Montserrat" panose="00000500000000000000" pitchFamily="2" charset="0"/>
              </a:rPr>
              <a:t>These grants are for projects that will begin in January 1, 2024 –There are instructions in the application on how to apply for a </a:t>
            </a:r>
            <a:r>
              <a:rPr lang="en-US" b="0" i="0" dirty="0" err="1">
                <a:solidFill>
                  <a:srgbClr val="2C2927"/>
                </a:solidFill>
                <a:effectLst/>
                <a:latin typeface="Montserrat" panose="00000500000000000000" pitchFamily="2" charset="0"/>
              </a:rPr>
              <a:t>sam.gov</a:t>
            </a:r>
            <a:r>
              <a:rPr lang="en-US" b="0" i="0" dirty="0">
                <a:solidFill>
                  <a:srgbClr val="2C2927"/>
                </a:solidFill>
                <a:effectLst/>
                <a:latin typeface="Montserrat" panose="00000500000000000000" pitchFamily="2" charset="0"/>
              </a:rPr>
              <a:t> number</a:t>
            </a:r>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13</a:t>
            </a:fld>
            <a:endParaRPr lang="en-US" dirty="0"/>
          </a:p>
        </p:txBody>
      </p:sp>
    </p:spTree>
    <p:extLst>
      <p:ext uri="{BB962C8B-B14F-4D97-AF65-F5344CB8AC3E}">
        <p14:creationId xmlns:p14="http://schemas.microsoft.com/office/powerpoint/2010/main" val="1625149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Direct Effect Quality of Life grants fund the same wide range of projects as those funded in the prior Quality of Life grants program, including: READ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dirty="0"/>
              <a:t>Examples of types of Projects funded include:</a:t>
            </a:r>
          </a:p>
          <a:p>
            <a:endParaRPr lang="en-US" sz="1200" dirty="0"/>
          </a:p>
          <a:p>
            <a:r>
              <a:rPr lang="en-US" sz="1200" dirty="0"/>
              <a:t>sports wheelchairs for a wheelchair basketball team, adapted glider in a community playground, kayak for a rowing program, accessible gym equipment, hydraulic lift at a pool, electronic door openers at a community center, wheelchair accessible picnic table at a county fairground, camp programs, subsidized lessons for therapeutic riding, transportation costs for an inclusive afterschool program, support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3CF5C4B0-A11F-482A-9422-725C5BEB0C35}" type="slidenum">
              <a:rPr lang="en-US" smtClean="0"/>
              <a:t>14</a:t>
            </a:fld>
            <a:endParaRPr lang="en-US" dirty="0"/>
          </a:p>
        </p:txBody>
      </p:sp>
    </p:spTree>
    <p:extLst>
      <p:ext uri="{BB962C8B-B14F-4D97-AF65-F5344CB8AC3E}">
        <p14:creationId xmlns:p14="http://schemas.microsoft.com/office/powerpoint/2010/main" val="2778893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r>
              <a:rPr lang="en-US" dirty="0"/>
              <a:t>Examples of Direct Effect Projects funded include:  READ</a:t>
            </a:r>
          </a:p>
          <a:p>
            <a:r>
              <a:rPr lang="en-US" sz="1800" dirty="0">
                <a:solidFill>
                  <a:srgbClr val="000000"/>
                </a:solidFill>
                <a:effectLst/>
                <a:latin typeface="Calibri" panose="020F0502020204030204" pitchFamily="34" charset="0"/>
                <a:ea typeface="Times New Roman" panose="02020603050405020304" pitchFamily="18" charset="0"/>
              </a:rPr>
              <a:t>, visit our website and search for past grantees</a:t>
            </a:r>
          </a:p>
          <a:p>
            <a:pPr marL="0" marR="0">
              <a:spcBef>
                <a:spcPts val="0"/>
              </a:spcBef>
              <a:spcAft>
                <a:spcPts val="0"/>
              </a:spcAft>
            </a:pPr>
            <a:endParaRPr lang="en-US" dirty="0"/>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15</a:t>
            </a:fld>
            <a:endParaRPr lang="en-US" dirty="0"/>
          </a:p>
        </p:txBody>
      </p:sp>
    </p:spTree>
    <p:extLst>
      <p:ext uri="{BB962C8B-B14F-4D97-AF65-F5344CB8AC3E}">
        <p14:creationId xmlns:p14="http://schemas.microsoft.com/office/powerpoint/2010/main" val="80627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C2927"/>
                </a:solidFill>
                <a:effectLst/>
                <a:latin typeface="Montserrat" panose="00000500000000000000" pitchFamily="2" charset="0"/>
              </a:rPr>
              <a:t>Direct Effect Quality of Life grants fund specific budget items up to a total of $25,000 to support the wide range of projects and activities that will clearly impact individuals living with paralysis and their families. If you are funded and accept this grant, the terms require you to complete an interim report at 6 months and a final at 12 months.</a:t>
            </a:r>
          </a:p>
          <a:p>
            <a:r>
              <a:rPr lang="en-US" b="0" i="0" dirty="0">
                <a:solidFill>
                  <a:srgbClr val="2C2927"/>
                </a:solidFill>
                <a:effectLst/>
                <a:latin typeface="Montserrat" panose="00000500000000000000" pitchFamily="2" charset="0"/>
              </a:rPr>
              <a:t>These grants are for projects that will begin in January 1, 2024 –There are instructions in the application on how to apply for a </a:t>
            </a:r>
            <a:r>
              <a:rPr lang="en-US" b="0" i="0" dirty="0" err="1">
                <a:solidFill>
                  <a:srgbClr val="2C2927"/>
                </a:solidFill>
                <a:effectLst/>
                <a:latin typeface="Montserrat" panose="00000500000000000000" pitchFamily="2" charset="0"/>
              </a:rPr>
              <a:t>sam.gov</a:t>
            </a:r>
            <a:r>
              <a:rPr lang="en-US" b="0" i="0" dirty="0">
                <a:solidFill>
                  <a:srgbClr val="2C2927"/>
                </a:solidFill>
                <a:effectLst/>
                <a:latin typeface="Montserrat" panose="00000500000000000000" pitchFamily="2" charset="0"/>
              </a:rPr>
              <a:t> number</a:t>
            </a:r>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16</a:t>
            </a:fld>
            <a:endParaRPr lang="en-US" dirty="0"/>
          </a:p>
        </p:txBody>
      </p:sp>
    </p:spTree>
    <p:extLst>
      <p:ext uri="{BB962C8B-B14F-4D97-AF65-F5344CB8AC3E}">
        <p14:creationId xmlns:p14="http://schemas.microsoft.com/office/powerpoint/2010/main" val="2355858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C2927"/>
                </a:solidFill>
                <a:effectLst/>
                <a:latin typeface="Montserrat" panose="00000500000000000000" pitchFamily="2" charset="0"/>
              </a:rPr>
              <a:t>Priority Impact grants fund priority issues for individuals living with paralysis. </a:t>
            </a:r>
            <a:endParaRPr lang="en-US" dirty="0"/>
          </a:p>
          <a:p>
            <a:endParaRPr lang="en-US" dirty="0"/>
          </a:p>
          <a:p>
            <a:r>
              <a:rPr lang="en-US" dirty="0"/>
              <a:t>New booklet on disaster preparedness if interested</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17</a:t>
            </a:fld>
            <a:endParaRPr lang="en-US" dirty="0"/>
          </a:p>
        </p:txBody>
      </p:sp>
    </p:spTree>
    <p:extLst>
      <p:ext uri="{BB962C8B-B14F-4D97-AF65-F5344CB8AC3E}">
        <p14:creationId xmlns:p14="http://schemas.microsoft.com/office/powerpoint/2010/main" val="673223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organization provides aluminum removable ramps to provide home accessibility to underserved and rural people with spinal cord injuries. Are we eligible for a grant?</a:t>
            </a:r>
          </a:p>
        </p:txBody>
      </p:sp>
      <p:sp>
        <p:nvSpPr>
          <p:cNvPr id="4" name="Slide Number Placeholder 3"/>
          <p:cNvSpPr>
            <a:spLocks noGrp="1"/>
          </p:cNvSpPr>
          <p:nvPr>
            <p:ph type="sldNum" sz="quarter" idx="5"/>
          </p:nvPr>
        </p:nvSpPr>
        <p:spPr/>
        <p:txBody>
          <a:bodyPr/>
          <a:lstStyle/>
          <a:p>
            <a:fld id="{23164EBD-E268-4BC0-87B8-980EF162DF35}" type="slidenum">
              <a:rPr lang="en-US" smtClean="0"/>
              <a:t>18</a:t>
            </a:fld>
            <a:endParaRPr lang="en-US" dirty="0"/>
          </a:p>
        </p:txBody>
      </p:sp>
    </p:spTree>
    <p:extLst>
      <p:ext uri="{BB962C8B-B14F-4D97-AF65-F5344CB8AC3E}">
        <p14:creationId xmlns:p14="http://schemas.microsoft.com/office/powerpoint/2010/main" val="50973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Our organization provides aluminum removable ramps to provide home accessibility to underserved and rural people with spinal cord injuries. Are we eligible for a grant?</a:t>
            </a:r>
          </a:p>
        </p:txBody>
      </p:sp>
      <p:sp>
        <p:nvSpPr>
          <p:cNvPr id="4" name="Slide Number Placeholder 3"/>
          <p:cNvSpPr>
            <a:spLocks noGrp="1"/>
          </p:cNvSpPr>
          <p:nvPr>
            <p:ph type="sldNum" sz="quarter" idx="5"/>
          </p:nvPr>
        </p:nvSpPr>
        <p:spPr/>
        <p:txBody>
          <a:bodyPr/>
          <a:lstStyle/>
          <a:p>
            <a:fld id="{23164EBD-E268-4BC0-87B8-980EF162DF35}" type="slidenum">
              <a:rPr lang="en-US" smtClean="0"/>
              <a:t>19</a:t>
            </a:fld>
            <a:endParaRPr lang="en-US" dirty="0"/>
          </a:p>
        </p:txBody>
      </p:sp>
    </p:spTree>
    <p:extLst>
      <p:ext uri="{BB962C8B-B14F-4D97-AF65-F5344CB8AC3E}">
        <p14:creationId xmlns:p14="http://schemas.microsoft.com/office/powerpoint/2010/main" val="156364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r>
              <a:rPr lang="en-US" dirty="0"/>
              <a:t>These are the topics that we will be discussing today. </a:t>
            </a:r>
          </a:p>
        </p:txBody>
      </p:sp>
      <p:sp>
        <p:nvSpPr>
          <p:cNvPr id="4" name="Slide Number Placeholder 3"/>
          <p:cNvSpPr>
            <a:spLocks noGrp="1"/>
          </p:cNvSpPr>
          <p:nvPr>
            <p:ph type="sldNum" sz="quarter" idx="10"/>
          </p:nvPr>
        </p:nvSpPr>
        <p:spPr/>
        <p:txBody>
          <a:bodyPr/>
          <a:lstStyle/>
          <a:p>
            <a:fld id="{23164EBD-E268-4BC0-87B8-980EF162DF35}" type="slidenum">
              <a:rPr lang="en-US" smtClean="0"/>
              <a:t>2</a:t>
            </a:fld>
            <a:endParaRPr lang="en-US" dirty="0"/>
          </a:p>
        </p:txBody>
      </p:sp>
    </p:spTree>
    <p:extLst>
      <p:ext uri="{BB962C8B-B14F-4D97-AF65-F5344CB8AC3E}">
        <p14:creationId xmlns:p14="http://schemas.microsoft.com/office/powerpoint/2010/main" val="2277827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mention that If you are selecting rural unserved and underserved as your project type, it will branch out to this question to ask details about the population you are trying to serve.</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20</a:t>
            </a:fld>
            <a:endParaRPr lang="en-US" dirty="0"/>
          </a:p>
        </p:txBody>
      </p:sp>
    </p:spTree>
    <p:extLst>
      <p:ext uri="{BB962C8B-B14F-4D97-AF65-F5344CB8AC3E}">
        <p14:creationId xmlns:p14="http://schemas.microsoft.com/office/powerpoint/2010/main" val="271739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Nursing home transition – where the grant amount has been changed from previous cycles, We actually conducted a Learning Community meeting with past nursing home transition grantees, </a:t>
            </a:r>
          </a:p>
          <a:p>
            <a:pPr marL="0" marR="0">
              <a:spcBef>
                <a:spcPts val="0"/>
              </a:spcBef>
              <a:spcAft>
                <a:spcPts val="0"/>
              </a:spcAft>
            </a:pPr>
            <a:r>
              <a:rPr lang="en-US" dirty="0"/>
              <a:t>And from their feedback, re-evaluate the need to increase the amount for this tier. </a:t>
            </a:r>
            <a:r>
              <a:rPr lang="en-US" sz="1800" dirty="0">
                <a:effectLst/>
                <a:latin typeface="Calibri" panose="020F0502020204030204" pitchFamily="34" charset="0"/>
                <a:ea typeface="Calibri" panose="020F0502020204030204" pitchFamily="34" charset="0"/>
              </a:rPr>
              <a:t>Please note that for </a:t>
            </a:r>
            <a:r>
              <a:rPr lang="en-US" sz="1800" u="sng" dirty="0">
                <a:effectLst/>
                <a:latin typeface="Calibri" panose="020F0502020204030204" pitchFamily="34" charset="0"/>
                <a:ea typeface="Calibri" panose="020F0502020204030204" pitchFamily="34" charset="0"/>
              </a:rPr>
              <a:t>Nursing Home Transition</a:t>
            </a:r>
            <a:r>
              <a:rPr lang="en-US" sz="1800" dirty="0">
                <a:effectLst/>
                <a:latin typeface="Calibri" panose="020F0502020204030204" pitchFamily="34" charset="0"/>
                <a:ea typeface="Calibri" panose="020F0502020204030204" pitchFamily="34" charset="0"/>
              </a:rPr>
              <a:t> applications ONLY:</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Award funds can be used to address barriers to facilitating successful nursing home transitions for individuals with paralysis. This may include Start-Up Costs (</a:t>
            </a:r>
            <a:r>
              <a:rPr lang="en-US" sz="1800" i="1" dirty="0">
                <a:effectLst/>
                <a:latin typeface="Calibri" panose="020F0502020204030204" pitchFamily="34" charset="0"/>
                <a:ea typeface="Calibri" panose="020F0502020204030204" pitchFamily="34" charset="0"/>
              </a:rPr>
              <a:t>e.g., housing deposits)</a:t>
            </a:r>
            <a:r>
              <a:rPr lang="en-US" sz="1800" dirty="0">
                <a:effectLst/>
                <a:latin typeface="Calibri" panose="020F0502020204030204" pitchFamily="34" charset="0"/>
                <a:ea typeface="Calibri" panose="020F0502020204030204" pitchFamily="34" charset="0"/>
              </a:rPr>
              <a:t>, Equipment (</a:t>
            </a:r>
            <a:r>
              <a:rPr lang="en-US" sz="1800" i="1" dirty="0">
                <a:effectLst/>
                <a:latin typeface="Calibri" panose="020F0502020204030204" pitchFamily="34" charset="0"/>
                <a:ea typeface="Calibri" panose="020F0502020204030204" pitchFamily="34" charset="0"/>
              </a:rPr>
              <a:t>e.g., medical devices, AT, Hoyer lifts, adaptive equipment)</a:t>
            </a:r>
            <a:r>
              <a:rPr lang="en-US" sz="1800" dirty="0">
                <a:effectLst/>
                <a:latin typeface="Calibri" panose="020F0502020204030204" pitchFamily="34" charset="0"/>
                <a:ea typeface="Calibri" panose="020F0502020204030204" pitchFamily="34" charset="0"/>
              </a:rPr>
              <a:t>, Supplies (</a:t>
            </a:r>
            <a:r>
              <a:rPr lang="en-US" sz="1800" i="1" dirty="0">
                <a:effectLst/>
                <a:latin typeface="Calibri" panose="020F0502020204030204" pitchFamily="34" charset="0"/>
                <a:ea typeface="Calibri" panose="020F0502020204030204" pitchFamily="34" charset="0"/>
              </a:rPr>
              <a:t>e.g., start-up supplies, general home furnishings, </a:t>
            </a:r>
            <a:r>
              <a:rPr lang="en-US" sz="1800" b="1" i="1" dirty="0">
                <a:effectLst/>
                <a:latin typeface="Calibri" panose="020F0502020204030204" pitchFamily="34" charset="0"/>
                <a:ea typeface="Calibri" panose="020F0502020204030204" pitchFamily="34" charset="0"/>
              </a:rPr>
              <a:t>including stoves, washers/dryers, etc.</a:t>
            </a:r>
            <a:r>
              <a:rPr lang="en-US" sz="1800" i="1"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Transportation/Travel, and Other Costs not outlined in the application </a:t>
            </a:r>
            <a:r>
              <a:rPr lang="en-US" sz="1800" i="1" dirty="0">
                <a:effectLst/>
                <a:latin typeface="Calibri" panose="020F0502020204030204" pitchFamily="34" charset="0"/>
                <a:ea typeface="Calibri" panose="020F0502020204030204" pitchFamily="34" charset="0"/>
              </a:rPr>
              <a:t>(e.g., Indirect costs, fees for filing legal documents, independent living skills training, and other line items that address barriers which have not been noted in the application materials).</a:t>
            </a:r>
            <a:r>
              <a:rPr lang="en-US" sz="1800" dirty="0">
                <a:effectLst/>
                <a:latin typeface="Calibri" panose="020F0502020204030204" pitchFamily="34" charset="0"/>
                <a:ea typeface="Calibri" panose="020F0502020204030204" pitchFamily="34" charset="0"/>
              </a:rPr>
              <a:t> Funds can also be allocated to expand personnel capacity so that staff time could be used to transition individuals </a:t>
            </a:r>
            <a:r>
              <a:rPr lang="en-US" sz="1800" i="1" dirty="0">
                <a:effectLst/>
                <a:latin typeface="Calibri" panose="020F0502020204030204" pitchFamily="34" charset="0"/>
                <a:ea typeface="Calibri" panose="020F0502020204030204" pitchFamily="34" charset="0"/>
              </a:rPr>
              <a:t>(e.g., a part-time role can be converted into a full-time position to complete more assessments, in-person visits, etc.).</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However, these expenses are not allowable for the Direct Effect “Transitioning Home” focus area.</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21</a:t>
            </a:fld>
            <a:endParaRPr lang="en-US" dirty="0"/>
          </a:p>
        </p:txBody>
      </p:sp>
    </p:spTree>
    <p:extLst>
      <p:ext uri="{BB962C8B-B14F-4D97-AF65-F5344CB8AC3E}">
        <p14:creationId xmlns:p14="http://schemas.microsoft.com/office/powerpoint/2010/main" val="3889230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Before we move on to the application - Here is a NEW eligibility requirement that I want to make sure everyone understands. Previously, the waiting period for re-applying for funding after receiving a grant was one year from your grant closure. With this new cooperative agreement, we are striving to create a level playing field and opportunities for the organizations applying for funding. So, we have instituted a waiting period of five years, but that’s only WITHIN THE SAME CATEGORY.  Any other category or tier will still be a one year waiting period from your previous grant closure. For example, there are Five (5) Tiers of funding available twice a year. If your organization receives a Tier 1 Adaptive Sports grant this cycle, you must wait one year after the grant is completed and you receive notification from us  that you grant has closed before you can apply for any other Quality of Life grant. Your organization will be ineligible for a </a:t>
            </a:r>
            <a:r>
              <a:rPr lang="en-US" sz="1200" i="1" kern="1200" dirty="0">
                <a:solidFill>
                  <a:schemeClr val="tx1"/>
                </a:solidFill>
                <a:effectLst/>
                <a:latin typeface="+mn-lt"/>
                <a:ea typeface="+mn-ea"/>
                <a:cs typeface="+mn-cs"/>
              </a:rPr>
              <a:t>second</a:t>
            </a:r>
            <a:r>
              <a:rPr lang="en-US" sz="1200" kern="1200" dirty="0">
                <a:solidFill>
                  <a:schemeClr val="tx1"/>
                </a:solidFill>
                <a:effectLst/>
                <a:latin typeface="+mn-lt"/>
                <a:ea typeface="+mn-ea"/>
                <a:cs typeface="+mn-cs"/>
              </a:rPr>
              <a:t> Tier 1 Adaptive Sports grant until after June 30, 2026, but you may apply for other categories in the same tier or for other tiers of funding.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have any questions regarding our new building community capacity initiative,  and when you are able to re-apply please email </a:t>
            </a:r>
            <a:r>
              <a:rPr lang="en-US" sz="1200" u="sng" kern="1200" dirty="0" err="1">
                <a:solidFill>
                  <a:schemeClr val="tx1"/>
                </a:solidFill>
                <a:effectLst/>
                <a:latin typeface="+mn-lt"/>
                <a:ea typeface="+mn-ea"/>
                <a:cs typeface="+mn-cs"/>
                <a:hlinkClick r:id="rId3"/>
              </a:rPr>
              <a:t>QOL@ChristopherReeve.org</a:t>
            </a:r>
            <a:r>
              <a:rPr lang="en-US" sz="1200" kern="1200" dirty="0">
                <a:solidFill>
                  <a:schemeClr val="tx1"/>
                </a:solidFill>
                <a:effectLst/>
                <a:latin typeface="+mn-lt"/>
                <a:ea typeface="+mn-ea"/>
                <a:cs typeface="+mn-cs"/>
              </a:rPr>
              <a:t> with the Subject Line “Eligibility Question.” </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22</a:t>
            </a:fld>
            <a:endParaRPr lang="en-US" dirty="0"/>
          </a:p>
        </p:txBody>
      </p:sp>
    </p:spTree>
    <p:extLst>
      <p:ext uri="{BB962C8B-B14F-4D97-AF65-F5344CB8AC3E}">
        <p14:creationId xmlns:p14="http://schemas.microsoft.com/office/powerpoint/2010/main" val="1017048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defTabSz="897484">
              <a:defRPr/>
            </a:pPr>
            <a:r>
              <a:rPr lang="en-US" dirty="0"/>
              <a:t>Grant Applications are completed</a:t>
            </a:r>
            <a:r>
              <a:rPr lang="en-US" b="1" dirty="0"/>
              <a:t> </a:t>
            </a:r>
            <a:r>
              <a:rPr lang="en-US" dirty="0"/>
              <a:t>online through</a:t>
            </a:r>
            <a:r>
              <a:rPr lang="en-US" b="1" dirty="0"/>
              <a:t> </a:t>
            </a:r>
            <a:r>
              <a:rPr lang="en-US" dirty="0"/>
              <a:t>a link to the</a:t>
            </a:r>
            <a:r>
              <a:rPr lang="en-US" b="1" dirty="0"/>
              <a:t> </a:t>
            </a:r>
            <a:r>
              <a:rPr lang="en-US" b="1" u="sng" dirty="0">
                <a:hlinkClick r:id="rId3"/>
              </a:rPr>
              <a:t>Reeve Foundation online grants portal</a:t>
            </a:r>
            <a:r>
              <a:rPr lang="en-US" b="1" dirty="0"/>
              <a:t> . </a:t>
            </a:r>
            <a:r>
              <a:rPr lang="en-US" dirty="0"/>
              <a:t>You can find the link on our website and in the Grant Application and Program guidelines. Once these slides are posted, you may copy and paste the </a:t>
            </a:r>
            <a:r>
              <a:rPr lang="en-US" dirty="0" err="1"/>
              <a:t>url</a:t>
            </a:r>
            <a:r>
              <a:rPr lang="en-US" dirty="0"/>
              <a:t> that’s shown into your website browser.</a:t>
            </a:r>
          </a:p>
          <a:p>
            <a:endParaRPr lang="en-US" dirty="0"/>
          </a:p>
          <a:p>
            <a:endParaRPr lang="en-US" dirty="0"/>
          </a:p>
          <a:p>
            <a:r>
              <a:rPr lang="en-US" dirty="0"/>
              <a:t>We also ask you to please add </a:t>
            </a:r>
            <a:r>
              <a:rPr lang="en-US" u="sng" dirty="0">
                <a:hlinkClick r:id="rId4"/>
              </a:rPr>
              <a:t>QOL@ChristopherReeve.org</a:t>
            </a:r>
            <a:r>
              <a:rPr lang="en-US" dirty="0"/>
              <a:t> and </a:t>
            </a:r>
            <a:r>
              <a:rPr lang="en-US" u="sng" dirty="0">
                <a:hlinkClick r:id="rId5"/>
              </a:rPr>
              <a:t>administrator@grantinterface.com</a:t>
            </a:r>
            <a:r>
              <a:rPr lang="en-US" dirty="0"/>
              <a:t> to your acceptable email address list to avoid having email communication from the Reeve Foundation blocked by SPAM blocker software. The  </a:t>
            </a:r>
            <a:r>
              <a:rPr lang="en-US" u="sng" dirty="0">
                <a:hlinkClick r:id="rId5"/>
              </a:rPr>
              <a:t>administrator@grantinterface.com</a:t>
            </a:r>
            <a:r>
              <a:rPr lang="en-US" dirty="0"/>
              <a:t> emails are those that will be coming to you directly from  our online grants system.</a:t>
            </a:r>
          </a:p>
          <a:p>
            <a:endParaRPr lang="en-US" dirty="0"/>
          </a:p>
          <a:p>
            <a:pPr defTabSz="897484">
              <a:defRPr/>
            </a:pPr>
            <a:endParaRPr lang="en-US" dirty="0"/>
          </a:p>
          <a:p>
            <a:pPr defTabSz="897484">
              <a:defRPr/>
            </a:pPr>
            <a:endParaRPr lang="en-US" dirty="0"/>
          </a:p>
          <a:p>
            <a:pPr defTabSz="897484">
              <a:defRPr/>
            </a:pPr>
            <a:endParaRPr lang="en-US" dirty="0"/>
          </a:p>
          <a:p>
            <a:pPr defTabSz="897484">
              <a:defRPr/>
            </a:pPr>
            <a:endParaRPr lang="en-US" dirty="0"/>
          </a:p>
          <a:p>
            <a:pPr defTabSz="897484">
              <a:defRPr/>
            </a:pPr>
            <a:endParaRPr lang="en-US" dirty="0"/>
          </a:p>
          <a:p>
            <a:pPr defTabSz="897484">
              <a:defRPr/>
            </a:pPr>
            <a:r>
              <a:rPr lang="en-US" dirty="0"/>
              <a:t>After clicking on the link to access the Reeve Foundation grant portal, you will be brought to the Logon Page. If this is your first time applying for a grant, you will need to create a new account.  Click on the “Create New Account” button and you will be asked to input contact information, please provide a minimum of 2 contacts,  and information about your organization (thus, creating an organizational profile).  If you need assistance, there is a link to a registration tutorial video on the portal page or email us here at </a:t>
            </a:r>
            <a:r>
              <a:rPr lang="en-US" dirty="0" err="1"/>
              <a:t>QOL@ChristopherReeve.org</a:t>
            </a:r>
            <a:r>
              <a:rPr lang="en-US" dirty="0"/>
              <a:t>. </a:t>
            </a:r>
          </a:p>
          <a:p>
            <a:pPr defTabSz="897484">
              <a:defRPr/>
            </a:pPr>
            <a:endParaRPr lang="en-US" dirty="0"/>
          </a:p>
          <a:p>
            <a:pPr defTabSz="897484">
              <a:defRPr/>
            </a:pPr>
            <a:r>
              <a:rPr lang="en-US" dirty="0"/>
              <a:t>If you have applied in the past enter your email address and the password that you had previously created.  If you’ve forgotten your password, click on the “Forgot your Password?” link and an email will be sent to you with your password. If you do not remember or have access to the email account related to the organization, contact </a:t>
            </a:r>
            <a:r>
              <a:rPr lang="en-US" u="sng" dirty="0" err="1">
                <a:hlinkClick r:id="rId4"/>
              </a:rPr>
              <a:t>QOL@ChristopherReeve.org</a:t>
            </a:r>
            <a:r>
              <a:rPr lang="en-US" dirty="0"/>
              <a:t> for assistance. It’s really important that you </a:t>
            </a:r>
            <a:r>
              <a:rPr lang="en-US" b="1" u="sng" dirty="0"/>
              <a:t>enter an email address and password that is already connected with the organization’s account</a:t>
            </a:r>
            <a:r>
              <a:rPr lang="en-US" dirty="0"/>
              <a:t>. Please do not create a duplicate organization profile, as all organizational application history is connected to the grant profile.</a:t>
            </a:r>
          </a:p>
          <a:p>
            <a:endParaRPr lang="en-US" dirty="0"/>
          </a:p>
          <a:p>
            <a:r>
              <a:rPr lang="en-US" dirty="0"/>
              <a:t>Please be sure to review your organization and contact profiles in the online system and update them with your most current information.</a:t>
            </a:r>
          </a:p>
          <a:p>
            <a:r>
              <a:rPr lang="en-US" dirty="0"/>
              <a:t>Z</a:t>
            </a:r>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23</a:t>
            </a:fld>
            <a:endParaRPr lang="en-US" dirty="0"/>
          </a:p>
        </p:txBody>
      </p:sp>
    </p:spTree>
    <p:extLst>
      <p:ext uri="{BB962C8B-B14F-4D97-AF65-F5344CB8AC3E}">
        <p14:creationId xmlns:p14="http://schemas.microsoft.com/office/powerpoint/2010/main" val="930711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defTabSz="897484">
              <a:defRPr/>
            </a:pPr>
            <a:r>
              <a:rPr lang="en-US" dirty="0"/>
              <a:t> On the right of the screen are detailed instructions on how to apply and set up your organization. Create an account if you are a first-time applicant, returning applicants use the email address you used before. If you need assistance login, please send an email to QOL@christopherreeve.org  and we will assist you in getting your login-credentials. Also, at this time, if any of the contact information or addresses have changed, is a good time to update it. And provide at least 2 contact names</a:t>
            </a:r>
          </a:p>
          <a:p>
            <a:pPr defTabSz="897484">
              <a:defRPr/>
            </a:pPr>
            <a:endParaRPr lang="en-US" dirty="0"/>
          </a:p>
          <a:p>
            <a:pPr defTabSz="897484">
              <a:defRPr/>
            </a:pPr>
            <a:endParaRPr lang="en-US" dirty="0"/>
          </a:p>
          <a:p>
            <a:pPr defTabSz="897484">
              <a:defRPr/>
            </a:pPr>
            <a:endParaRPr lang="en-US" dirty="0"/>
          </a:p>
          <a:p>
            <a:pPr defTabSz="897484">
              <a:defRPr/>
            </a:pPr>
            <a:endParaRPr lang="en-US" dirty="0"/>
          </a:p>
          <a:p>
            <a:pPr defTabSz="897484">
              <a:defRPr/>
            </a:pPr>
            <a:endParaRPr lang="en-US" dirty="0"/>
          </a:p>
          <a:p>
            <a:pPr defTabSz="897484">
              <a:defRPr/>
            </a:pPr>
            <a:endParaRPr lang="en-US" dirty="0"/>
          </a:p>
          <a:p>
            <a:pPr defTabSz="897484">
              <a:defRPr/>
            </a:pPr>
            <a:r>
              <a:rPr lang="en-US" dirty="0"/>
              <a:t>After clicking on the link to access the Reeve Foundation grant portal, you will be brought to the Logon Page. If this is your first time applying for a grant, you will need to create a new account.  Click on the “Create New Account” button and you will be asked to input contact information, please provide a minimum of 2 contacts,  and information about your organization (thus, creating an organizational profile).  If you need assistance, there is a link to a registration tutorial video on the portal page or email us here at QOL@ChristopherReeve.org. </a:t>
            </a:r>
          </a:p>
          <a:p>
            <a:pPr defTabSz="897484">
              <a:defRPr/>
            </a:pPr>
            <a:endParaRPr lang="en-US" dirty="0"/>
          </a:p>
          <a:p>
            <a:pPr defTabSz="897484">
              <a:defRPr/>
            </a:pPr>
            <a:r>
              <a:rPr lang="en-US" dirty="0"/>
              <a:t>If you have applied in the past enter your email address and the password that you had previously created.  If you’ve forgotten your password, click on the “Forgot your Password?” link and an email will be sent to you with your password. If you do not remember or have access to the email account related to the organization, contact </a:t>
            </a:r>
            <a:r>
              <a:rPr lang="en-US" u="sng" dirty="0">
                <a:hlinkClick r:id="rId3"/>
              </a:rPr>
              <a:t>QOL@ChristopherReeve.org</a:t>
            </a:r>
            <a:r>
              <a:rPr lang="en-US" dirty="0"/>
              <a:t> for assistance. It’s really important that you </a:t>
            </a:r>
            <a:r>
              <a:rPr lang="en-US" b="1" u="sng" dirty="0"/>
              <a:t>enter an email address and password that is already connected with the organization’s account</a:t>
            </a:r>
            <a:r>
              <a:rPr lang="en-US" dirty="0"/>
              <a:t>. Please do not create a duplicate organization profile, as all organizational application history is connected to the grant profile.</a:t>
            </a:r>
          </a:p>
          <a:p>
            <a:endParaRPr lang="en-US" dirty="0"/>
          </a:p>
          <a:p>
            <a:r>
              <a:rPr lang="en-US" dirty="0"/>
              <a:t>Please be sure to review your organization and contact profiles in the online system and update them with your most current information.</a:t>
            </a:r>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24</a:t>
            </a:fld>
            <a:endParaRPr lang="en-US" dirty="0"/>
          </a:p>
        </p:txBody>
      </p:sp>
    </p:spTree>
    <p:extLst>
      <p:ext uri="{BB962C8B-B14F-4D97-AF65-F5344CB8AC3E}">
        <p14:creationId xmlns:p14="http://schemas.microsoft.com/office/powerpoint/2010/main" val="2751344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go over the application, we have provided screen shots to share with you as we go along, I am sorry if the print is small, but you should be able to see them clearly when you are completing the application. First of all the links are available for the Guidelines for Discussing People with Disabilities and our Application and Program Guidelines  -Make sure you review the language guide and confirm that you understand them. </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25</a:t>
            </a:fld>
            <a:endParaRPr lang="en-US" dirty="0"/>
          </a:p>
        </p:txBody>
      </p:sp>
    </p:spTree>
    <p:extLst>
      <p:ext uri="{BB962C8B-B14F-4D97-AF65-F5344CB8AC3E}">
        <p14:creationId xmlns:p14="http://schemas.microsoft.com/office/powerpoint/2010/main" val="3192254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apply page, to start your application, where you select priority or direct effect. You also have the option to select preview here – it will take you the next screen, where you can select question list, and download a pdf of all the questions in the application</a:t>
            </a:r>
          </a:p>
          <a:p>
            <a:r>
              <a:rPr lang="en-US" dirty="0" err="1"/>
              <a:t>Granthub</a:t>
            </a:r>
            <a:r>
              <a:rPr lang="en-US" dirty="0"/>
              <a:t> is an app where you can keep track of your grants, deadlines </a:t>
            </a:r>
            <a:r>
              <a:rPr lang="en-US" dirty="0" err="1"/>
              <a:t>etc</a:t>
            </a:r>
            <a:r>
              <a:rPr lang="en-US" dirty="0"/>
              <a:t>, if you are applying to other organizations.</a:t>
            </a:r>
          </a:p>
        </p:txBody>
      </p:sp>
      <p:sp>
        <p:nvSpPr>
          <p:cNvPr id="4" name="Slide Number Placeholder 3"/>
          <p:cNvSpPr>
            <a:spLocks noGrp="1"/>
          </p:cNvSpPr>
          <p:nvPr>
            <p:ph type="sldNum" sz="quarter" idx="5"/>
          </p:nvPr>
        </p:nvSpPr>
        <p:spPr/>
        <p:txBody>
          <a:bodyPr/>
          <a:lstStyle/>
          <a:p>
            <a:fld id="{23164EBD-E268-4BC0-87B8-980EF162DF35}" type="slidenum">
              <a:rPr lang="en-US" smtClean="0"/>
              <a:t>26</a:t>
            </a:fld>
            <a:endParaRPr lang="en-US" dirty="0"/>
          </a:p>
        </p:txBody>
      </p:sp>
    </p:spTree>
    <p:extLst>
      <p:ext uri="{BB962C8B-B14F-4D97-AF65-F5344CB8AC3E}">
        <p14:creationId xmlns:p14="http://schemas.microsoft.com/office/powerpoint/2010/main" val="2126548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selecting question list on the top right  it will provide you with a document with all the questions in the application, if you would like to work off line  before submitting</a:t>
            </a:r>
          </a:p>
        </p:txBody>
      </p:sp>
      <p:sp>
        <p:nvSpPr>
          <p:cNvPr id="4" name="Slide Number Placeholder 3"/>
          <p:cNvSpPr>
            <a:spLocks noGrp="1"/>
          </p:cNvSpPr>
          <p:nvPr>
            <p:ph type="sldNum" sz="quarter" idx="5"/>
          </p:nvPr>
        </p:nvSpPr>
        <p:spPr/>
        <p:txBody>
          <a:bodyPr/>
          <a:lstStyle/>
          <a:p>
            <a:fld id="{23164EBD-E268-4BC0-87B8-980EF162DF35}" type="slidenum">
              <a:rPr lang="en-US" smtClean="0"/>
              <a:t>27</a:t>
            </a:fld>
            <a:endParaRPr lang="en-US" dirty="0"/>
          </a:p>
        </p:txBody>
      </p:sp>
    </p:spTree>
    <p:extLst>
      <p:ext uri="{BB962C8B-B14F-4D97-AF65-F5344CB8AC3E}">
        <p14:creationId xmlns:p14="http://schemas.microsoft.com/office/powerpoint/2010/main" val="1552000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see these questions also in the application to determine if you are able to proceed. This is s a quick summary of the eligibility questions to determine</a:t>
            </a:r>
          </a:p>
          <a:p>
            <a:r>
              <a:rPr lang="en-US" dirty="0"/>
              <a:t>Who can apply</a:t>
            </a:r>
          </a:p>
          <a:p>
            <a:r>
              <a:rPr lang="en-US" dirty="0"/>
              <a:t> </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28</a:t>
            </a:fld>
            <a:endParaRPr lang="en-US" dirty="0"/>
          </a:p>
        </p:txBody>
      </p:sp>
    </p:spTree>
    <p:extLst>
      <p:ext uri="{BB962C8B-B14F-4D97-AF65-F5344CB8AC3E}">
        <p14:creationId xmlns:p14="http://schemas.microsoft.com/office/powerpoint/2010/main" val="3139564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who cannot apply</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29</a:t>
            </a:fld>
            <a:endParaRPr lang="en-US" dirty="0"/>
          </a:p>
        </p:txBody>
      </p:sp>
    </p:spTree>
    <p:extLst>
      <p:ext uri="{BB962C8B-B14F-4D97-AF65-F5344CB8AC3E}">
        <p14:creationId xmlns:p14="http://schemas.microsoft.com/office/powerpoint/2010/main" val="31572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grant program is part of the </a:t>
            </a:r>
            <a:r>
              <a:rPr lang="en-US" dirty="0" err="1"/>
              <a:t>The</a:t>
            </a:r>
            <a:r>
              <a:rPr lang="en-US" dirty="0"/>
              <a:t> Christopher &amp; Dana Reeve Foundation’s National Paralysis Resource Center has been federally funded since 2014 through a cooperative agreement with the U.S. Department of Health and Human Services Administration for Community Living (ACL).</a:t>
            </a:r>
          </a:p>
          <a:p>
            <a:endParaRPr lang="en-US" dirty="0"/>
          </a:p>
          <a:p>
            <a:r>
              <a:rPr lang="en-US" dirty="0"/>
              <a:t>The National PRC provides deeply-needed information, programs and individualized support and assistance to the over 5.3 million Americans living with paralysis.</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3</a:t>
            </a:fld>
            <a:endParaRPr lang="en-US" dirty="0"/>
          </a:p>
        </p:txBody>
      </p:sp>
    </p:spTree>
    <p:extLst>
      <p:ext uri="{BB962C8B-B14F-4D97-AF65-F5344CB8AC3E}">
        <p14:creationId xmlns:p14="http://schemas.microsoft.com/office/powerpoint/2010/main" val="2233226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screen shot of what it looks like on the application, but is basically asking you about eligibility factors with just went over.</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30</a:t>
            </a:fld>
            <a:endParaRPr lang="en-US" dirty="0"/>
          </a:p>
        </p:txBody>
      </p:sp>
    </p:spTree>
    <p:extLst>
      <p:ext uri="{BB962C8B-B14F-4D97-AF65-F5344CB8AC3E}">
        <p14:creationId xmlns:p14="http://schemas.microsoft.com/office/powerpoint/2010/main" val="2255868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r>
              <a:rPr lang="en-US" dirty="0"/>
              <a:t>o However, programs that assist people living with paralysis to participate in exercise opportunities are allowable.  Programs that use physical or occupational therapists to work directly with persons with paralysis are considered part of rehabilitative therapy.  Exercise opportunities that are facilitated by someone who, for example, has a bachelor’s degree in exercise science or is a certified fitness instructor would be an allowable expense.</a:t>
            </a:r>
          </a:p>
        </p:txBody>
      </p:sp>
      <p:sp>
        <p:nvSpPr>
          <p:cNvPr id="4" name="Slide Number Placeholder 3"/>
          <p:cNvSpPr>
            <a:spLocks noGrp="1"/>
          </p:cNvSpPr>
          <p:nvPr>
            <p:ph type="sldNum" sz="quarter" idx="10"/>
          </p:nvPr>
        </p:nvSpPr>
        <p:spPr/>
        <p:txBody>
          <a:bodyPr/>
          <a:lstStyle/>
          <a:p>
            <a:fld id="{23164EBD-E268-4BC0-87B8-980EF162DF35}" type="slidenum">
              <a:rPr lang="en-US" smtClean="0"/>
              <a:t>31</a:t>
            </a:fld>
            <a:endParaRPr lang="en-US" dirty="0"/>
          </a:p>
        </p:txBody>
      </p:sp>
    </p:spTree>
    <p:extLst>
      <p:ext uri="{BB962C8B-B14F-4D97-AF65-F5344CB8AC3E}">
        <p14:creationId xmlns:p14="http://schemas.microsoft.com/office/powerpoint/2010/main" val="3715846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what is looks like on the application</a:t>
            </a:r>
          </a:p>
        </p:txBody>
      </p:sp>
      <p:sp>
        <p:nvSpPr>
          <p:cNvPr id="4" name="Slide Number Placeholder 3"/>
          <p:cNvSpPr>
            <a:spLocks noGrp="1"/>
          </p:cNvSpPr>
          <p:nvPr>
            <p:ph type="sldNum" sz="quarter" idx="5"/>
          </p:nvPr>
        </p:nvSpPr>
        <p:spPr/>
        <p:txBody>
          <a:bodyPr/>
          <a:lstStyle/>
          <a:p>
            <a:fld id="{23164EBD-E268-4BC0-87B8-980EF162DF35}" type="slidenum">
              <a:rPr lang="en-US" smtClean="0"/>
              <a:t>32</a:t>
            </a:fld>
            <a:endParaRPr lang="en-US" dirty="0"/>
          </a:p>
        </p:txBody>
      </p:sp>
    </p:spTree>
    <p:extLst>
      <p:ext uri="{BB962C8B-B14F-4D97-AF65-F5344CB8AC3E}">
        <p14:creationId xmlns:p14="http://schemas.microsoft.com/office/powerpoint/2010/main" val="17661097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lvl="0"/>
            <a:r>
              <a:rPr lang="en-US" sz="2000" dirty="0"/>
              <a:t>Equipment can be funded if it </a:t>
            </a:r>
            <a:r>
              <a:rPr lang="en-US" sz="2000" b="1" i="1" dirty="0"/>
              <a:t>Provides Access</a:t>
            </a:r>
            <a:r>
              <a:rPr lang="en-US" sz="2000" dirty="0"/>
              <a:t> and/or </a:t>
            </a:r>
            <a:r>
              <a:rPr lang="en-US" sz="2000" b="1" i="1" dirty="0"/>
              <a:t>Promotes Independence.</a:t>
            </a:r>
            <a:r>
              <a:rPr lang="en-US" sz="2000" dirty="0"/>
              <a:t> So, for a couple of examples:</a:t>
            </a:r>
          </a:p>
          <a:p>
            <a:pPr marL="171450" lvl="0" indent="-171450">
              <a:buFont typeface="Arial" panose="020B0604020202020204" pitchFamily="34" charset="0"/>
              <a:buChar char="•"/>
            </a:pPr>
            <a:r>
              <a:rPr lang="en-US" u="sng" dirty="0"/>
              <a:t>For Providing Access</a:t>
            </a:r>
            <a:r>
              <a:rPr lang="en-US" dirty="0"/>
              <a:t>: Adaptive strollers that are used as part of a program, are not given out to individuals. They would remain onsite; a transfer chair at a community pool; a stair lift, an examination table or gynecological examination table in a rural area where no such equipment is available in that region.</a:t>
            </a:r>
          </a:p>
          <a:p>
            <a:pPr marL="171450" lvl="0" indent="-171450">
              <a:buFont typeface="Arial" panose="020B0604020202020204" pitchFamily="34" charset="0"/>
              <a:buChar char="•"/>
            </a:pPr>
            <a:r>
              <a:rPr lang="en-US" u="sng" dirty="0"/>
              <a:t>And for Promoting Independence</a:t>
            </a:r>
            <a:r>
              <a:rPr lang="en-US" dirty="0"/>
              <a:t>: A scale (for knowing your weight) promotes independence. It allows people to remain healthy, as being overweight can lead to a myriad of chronic health conditions.); Beach wheelchairs and adaptive bikes at a community park or sports wheelchairs for a community sports team (these examples could also fit under the area of providing access as well as independence).</a:t>
            </a:r>
          </a:p>
          <a:p>
            <a:pPr defTabSz="897484">
              <a:defRPr/>
            </a:pPr>
            <a:endParaRPr lang="en-US" dirty="0"/>
          </a:p>
          <a:p>
            <a:pPr defTabSz="897484">
              <a:defRPr/>
            </a:pPr>
            <a:r>
              <a:rPr lang="en-US" dirty="0"/>
              <a:t>Gym equipment that is providing access is allowable, however NOT gym equipment that you have to have a physical therapist or medical-type personnel guiding you through the process or use in therapy. </a:t>
            </a:r>
          </a:p>
          <a:p>
            <a:pPr defTabSz="897484">
              <a:defRPr/>
            </a:pPr>
            <a:endParaRPr lang="en-US" dirty="0"/>
          </a:p>
          <a:p>
            <a:pPr defTabSz="897484">
              <a:defRPr/>
            </a:pPr>
            <a:r>
              <a:rPr lang="en-US" dirty="0"/>
              <a:t>Lets see how we apply this to our budget template.</a:t>
            </a:r>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33</a:t>
            </a:fld>
            <a:endParaRPr lang="en-US" dirty="0"/>
          </a:p>
        </p:txBody>
      </p:sp>
    </p:spTree>
    <p:extLst>
      <p:ext uri="{BB962C8B-B14F-4D97-AF65-F5344CB8AC3E}">
        <p14:creationId xmlns:p14="http://schemas.microsoft.com/office/powerpoint/2010/main" val="1935003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Equipment</a:t>
            </a:r>
            <a:endParaRPr lang="en-US" dirty="0"/>
          </a:p>
          <a:p>
            <a:pPr lvl="1"/>
            <a:r>
              <a:rPr lang="en-US" dirty="0"/>
              <a:t>However, it is allowable to fund </a:t>
            </a:r>
            <a:r>
              <a:rPr lang="en-US" b="1" i="1" dirty="0"/>
              <a:t>Loan Closets</a:t>
            </a:r>
            <a:r>
              <a:rPr lang="en-US" dirty="0"/>
              <a:t>. Otherwise equipment provided to individuals to keep is considered a gift. Is important that you detail in your application how the loan closet will be managed.  Requests for loan closets must include a specified period of time. A device loan is typically 4 to 6 weeks (and sometimes up to 9 weeks/3 months) and enables individuals to try out and familiarize themselves with Assistive Technology or Durable Medical Equipment before acquiring it on their own-embedded and long-term loan closets will not be considered. (This also applies to ramps.) </a:t>
            </a:r>
          </a:p>
          <a:p>
            <a:pPr lvl="1"/>
            <a:endParaRPr lang="en-US" dirty="0"/>
          </a:p>
          <a:p>
            <a:pPr lvl="1"/>
            <a:r>
              <a:rPr lang="en-US" dirty="0"/>
              <a:t>Internet Service can be provided through the LOAN of hotspot devices or a tablet with internet service included.</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34</a:t>
            </a:fld>
            <a:endParaRPr lang="en-US" dirty="0"/>
          </a:p>
        </p:txBody>
      </p:sp>
    </p:spTree>
    <p:extLst>
      <p:ext uri="{BB962C8B-B14F-4D97-AF65-F5344CB8AC3E}">
        <p14:creationId xmlns:p14="http://schemas.microsoft.com/office/powerpoint/2010/main" val="2935111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marL="342900" lvl="0" indent="-342900" algn="l" rtl="0">
              <a:spcBef>
                <a:spcPct val="20000"/>
              </a:spcBef>
            </a:pPr>
            <a:r>
              <a:rPr lang="en-US" sz="2000" b="1" u="sng" kern="1200" dirty="0">
                <a:solidFill>
                  <a:prstClr val="black"/>
                </a:solidFill>
                <a:latin typeface="+mn-lt"/>
              </a:rPr>
              <a:t>We cannot fund the development of prototypes for invention of equipment or other research, or developmental activities involving intellectual property rights.</a:t>
            </a:r>
          </a:p>
          <a:p>
            <a:pPr marL="342900" lvl="0" indent="-342900" algn="l" rtl="0">
              <a:spcBef>
                <a:spcPct val="20000"/>
              </a:spcBef>
            </a:pPr>
            <a:endParaRPr lang="en-US" sz="2000" b="1" u="sng" kern="1200" dirty="0">
              <a:solidFill>
                <a:prstClr val="black"/>
              </a:solidFill>
              <a:latin typeface="+mn-lt"/>
            </a:endParaRPr>
          </a:p>
          <a:p>
            <a:pPr marL="342900" lvl="0" indent="-342900" algn="l" rtl="0">
              <a:spcBef>
                <a:spcPct val="20000"/>
              </a:spcBef>
            </a:pPr>
            <a:r>
              <a:rPr lang="en-US" sz="2000" b="1" u="sng" kern="1200" dirty="0">
                <a:solidFill>
                  <a:prstClr val="black"/>
                </a:solidFill>
                <a:latin typeface="+mn-lt"/>
              </a:rPr>
              <a:t>We also cannot fund Construction of Buildings/Major Construction</a:t>
            </a:r>
            <a:endParaRPr lang="en-US" sz="2000" kern="1200" dirty="0">
              <a:solidFill>
                <a:prstClr val="black"/>
              </a:solidFill>
              <a:latin typeface="+mn-lt"/>
            </a:endParaRPr>
          </a:p>
          <a:p>
            <a:pPr lvl="1" algn="l" rtl="0">
              <a:spcBef>
                <a:spcPct val="20000"/>
              </a:spcBef>
              <a:buFont typeface="Arial" panose="020B0604020202020204" pitchFamily="34" charset="0"/>
              <a:buChar char="–"/>
            </a:pPr>
            <a:r>
              <a:rPr lang="en-US" sz="2000" kern="1200" dirty="0">
                <a:solidFill>
                  <a:prstClr val="black"/>
                </a:solidFill>
                <a:latin typeface="+mn-lt"/>
              </a:rPr>
              <a:t>However, funds may support simple accessibility modifications to existing structures, playgrounds, trails, and other things like that.</a:t>
            </a:r>
          </a:p>
          <a:p>
            <a:pPr marL="1143000" lvl="2" indent="-228600" algn="l" rtl="0">
              <a:spcBef>
                <a:spcPct val="20000"/>
              </a:spcBef>
            </a:pPr>
            <a:r>
              <a:rPr lang="en-US" sz="2000" kern="1200" dirty="0">
                <a:solidFill>
                  <a:prstClr val="black"/>
                </a:solidFill>
                <a:latin typeface="+mn-lt"/>
              </a:rPr>
              <a:t>Requested funds for simple accessible bathroom modifications, for example, are allowable if they are for an already </a:t>
            </a:r>
            <a:r>
              <a:rPr lang="en-US" sz="2000" u="sng" kern="1200" dirty="0">
                <a:solidFill>
                  <a:prstClr val="black"/>
                </a:solidFill>
                <a:latin typeface="+mn-lt"/>
              </a:rPr>
              <a:t>existing</a:t>
            </a:r>
            <a:r>
              <a:rPr lang="en-US" sz="2000" kern="1200" dirty="0">
                <a:solidFill>
                  <a:prstClr val="black"/>
                </a:solidFill>
                <a:latin typeface="+mn-lt"/>
              </a:rPr>
              <a:t> bathroom. Allowable expenses would include grab bars, accessible toilets and sinks, etc. We cannot fund the building of a new bathroom or a major renovation of the existing bathroom.</a:t>
            </a:r>
          </a:p>
          <a:p>
            <a:pPr marL="1143000" lvl="2" indent="-228600" algn="l" rtl="0">
              <a:spcBef>
                <a:spcPct val="20000"/>
              </a:spcBef>
            </a:pPr>
            <a:r>
              <a:rPr lang="en-US" sz="2000" kern="1200" dirty="0">
                <a:solidFill>
                  <a:prstClr val="black"/>
                </a:solidFill>
                <a:latin typeface="+mn-lt"/>
              </a:rPr>
              <a:t>If, for example, you are requesting funds for an accessible lift or elevator, this would be allowable under equipment that provides access and promotes independence. We cannot fund the excavation or construction of the elevator or shaft, as that would be considered major construction.</a:t>
            </a:r>
          </a:p>
          <a:p>
            <a:pPr defTabSz="897484">
              <a:defRPr/>
            </a:pPr>
            <a:endParaRPr lang="en-US" dirty="0"/>
          </a:p>
          <a:p>
            <a:pPr defTabSz="897484">
              <a:defRPr/>
            </a:pPr>
            <a:endParaRPr lang="en-US" dirty="0"/>
          </a:p>
          <a:p>
            <a:pPr defTabSz="897484">
              <a:defRPr/>
            </a:pPr>
            <a:endParaRPr lang="en-US" dirty="0"/>
          </a:p>
          <a:p>
            <a:pPr defTabSz="897484">
              <a:defRPr/>
            </a:pPr>
            <a:r>
              <a:rPr lang="en-US" dirty="0"/>
              <a:t>Lifts &amp; elevators are generally simple plug-in devices that help people get up a few stairs or from one floor to another. It’s not major modifications – construction of an elevator shaft..</a:t>
            </a:r>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35</a:t>
            </a:fld>
            <a:endParaRPr lang="en-US" dirty="0"/>
          </a:p>
        </p:txBody>
      </p:sp>
    </p:spTree>
    <p:extLst>
      <p:ext uri="{BB962C8B-B14F-4D97-AF65-F5344CB8AC3E}">
        <p14:creationId xmlns:p14="http://schemas.microsoft.com/office/powerpoint/2010/main" val="3785703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r>
              <a:rPr lang="en-US" dirty="0"/>
              <a:t>When it comes to playgrounds,</a:t>
            </a:r>
          </a:p>
          <a:p>
            <a:endParaRPr lang="en-US" dirty="0"/>
          </a:p>
          <a:p>
            <a:r>
              <a:rPr lang="en-US" dirty="0"/>
              <a:t>Modifications or minor relocations of older, non-accessible playgrounds or parks are allowable. We cannot fund any playgrounds that will be entirely new where a playground did not exist before.</a:t>
            </a:r>
          </a:p>
          <a:p>
            <a:endParaRPr lang="en-US" dirty="0"/>
          </a:p>
          <a:p>
            <a:r>
              <a:rPr lang="en-US" dirty="0"/>
              <a:t>For example, we see many applications for fully accessible playgrounds in school districts or towns that currently have no inclusive and accessible options for children living with paralysis and their families. If a school comes to us with a  proposal that says they’re completely renovating their non-accessible playground to make it fully accessible and inclusive, because they’re replacing the older playground, we can fund things such as pour-in-place surfacing or accessible and inclusive playground structures. If this school did not have a playground before and is installing a brand-new playground for the first time on the property, we are not able to fund that. If minor relocations are happening within the same property, such as moving the playground to a more accessible location on school grounds, that would be considered eligible as well. But relocations must remain at the same property, once it becomes a change of address it is no longer a minor relocation.</a:t>
            </a:r>
          </a:p>
        </p:txBody>
      </p:sp>
      <p:sp>
        <p:nvSpPr>
          <p:cNvPr id="4" name="Slide Number Placeholder 3"/>
          <p:cNvSpPr>
            <a:spLocks noGrp="1"/>
          </p:cNvSpPr>
          <p:nvPr>
            <p:ph type="sldNum" sz="quarter" idx="10"/>
          </p:nvPr>
        </p:nvSpPr>
        <p:spPr/>
        <p:txBody>
          <a:bodyPr/>
          <a:lstStyle/>
          <a:p>
            <a:fld id="{23164EBD-E268-4BC0-87B8-980EF162DF35}" type="slidenum">
              <a:rPr lang="en-US" smtClean="0"/>
              <a:t>36</a:t>
            </a:fld>
            <a:endParaRPr lang="en-US" dirty="0"/>
          </a:p>
        </p:txBody>
      </p:sp>
    </p:spTree>
    <p:extLst>
      <p:ext uri="{BB962C8B-B14F-4D97-AF65-F5344CB8AC3E}">
        <p14:creationId xmlns:p14="http://schemas.microsoft.com/office/powerpoint/2010/main" val="39618849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playgrounds,</a:t>
            </a:r>
          </a:p>
          <a:p>
            <a:endParaRPr lang="en-US" dirty="0"/>
          </a:p>
          <a:p>
            <a:r>
              <a:rPr lang="en-US" dirty="0"/>
              <a:t>Modifications or minor relocations of older, non-accessible playgrounds or parks are allowable. We cannot fund any playgrounds that will be entirely new. </a:t>
            </a:r>
          </a:p>
          <a:p>
            <a:endParaRPr lang="en-US" dirty="0"/>
          </a:p>
          <a:p>
            <a:r>
              <a:rPr lang="en-US" dirty="0"/>
              <a:t>For example, we see many applications for fully accessible playgrounds in school districts or towns that currently have no inclusive and accessible options for children living with paralysis and their families. If a school comes to us with a  proposal that says they’re completely renovating their non-accessible playground to make it fully accessible and inclusive, because they’re replacing the older playground, we can fund things such as pour-in-place surfacing or accessible and inclusive playground structures. If this school did not have a playground before and is installing a brand-new playground for the first time on the property, we are not able to fund that. If minor relocations are happening within the same property, such as moving the playground to a more accessible location on school grounds, that would be considered eligible as well. But relocations must remain at the same property, once it becomes a change of address it is no longer a minor relocation.</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37</a:t>
            </a:fld>
            <a:endParaRPr lang="en-US" dirty="0"/>
          </a:p>
        </p:txBody>
      </p:sp>
    </p:spTree>
    <p:extLst>
      <p:ext uri="{BB962C8B-B14F-4D97-AF65-F5344CB8AC3E}">
        <p14:creationId xmlns:p14="http://schemas.microsoft.com/office/powerpoint/2010/main" val="1584418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page confirming that you have reviewed the eligibility questions</a:t>
            </a:r>
          </a:p>
        </p:txBody>
      </p:sp>
      <p:sp>
        <p:nvSpPr>
          <p:cNvPr id="4" name="Slide Number Placeholder 3"/>
          <p:cNvSpPr>
            <a:spLocks noGrp="1"/>
          </p:cNvSpPr>
          <p:nvPr>
            <p:ph type="sldNum" sz="quarter" idx="5"/>
          </p:nvPr>
        </p:nvSpPr>
        <p:spPr/>
        <p:txBody>
          <a:bodyPr/>
          <a:lstStyle/>
          <a:p>
            <a:fld id="{23164EBD-E268-4BC0-87B8-980EF162DF35}" type="slidenum">
              <a:rPr lang="en-US" smtClean="0"/>
              <a:t>38</a:t>
            </a:fld>
            <a:endParaRPr lang="en-US" dirty="0"/>
          </a:p>
        </p:txBody>
      </p:sp>
    </p:spTree>
    <p:extLst>
      <p:ext uri="{BB962C8B-B14F-4D97-AF65-F5344CB8AC3E}">
        <p14:creationId xmlns:p14="http://schemas.microsoft.com/office/powerpoint/2010/main" val="4278901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Requires confirmation that the project will serve individuals living with paralysis,</a:t>
            </a:r>
          </a:p>
          <a:p>
            <a:r>
              <a:rPr lang="en-US" dirty="0"/>
              <a:t>Project name </a:t>
            </a:r>
          </a:p>
          <a:p>
            <a:r>
              <a:rPr lang="en-US" dirty="0"/>
              <a:t>Project type</a:t>
            </a:r>
          </a:p>
          <a:p>
            <a:r>
              <a:rPr lang="en-US" dirty="0"/>
              <a:t>These are for direct effect, we will talk about expanded impact later</a:t>
            </a:r>
          </a:p>
        </p:txBody>
      </p:sp>
      <p:sp>
        <p:nvSpPr>
          <p:cNvPr id="4" name="Slide Number Placeholder 3"/>
          <p:cNvSpPr>
            <a:spLocks noGrp="1"/>
          </p:cNvSpPr>
          <p:nvPr>
            <p:ph type="sldNum" sz="quarter" idx="5"/>
          </p:nvPr>
        </p:nvSpPr>
        <p:spPr/>
        <p:txBody>
          <a:bodyPr/>
          <a:lstStyle/>
          <a:p>
            <a:fld id="{23164EBD-E268-4BC0-87B8-980EF162DF35}" type="slidenum">
              <a:rPr lang="en-US" smtClean="0"/>
              <a:t>39</a:t>
            </a:fld>
            <a:endParaRPr lang="en-US" dirty="0"/>
          </a:p>
        </p:txBody>
      </p:sp>
    </p:spTree>
    <p:extLst>
      <p:ext uri="{BB962C8B-B14F-4D97-AF65-F5344CB8AC3E}">
        <p14:creationId xmlns:p14="http://schemas.microsoft.com/office/powerpoint/2010/main" val="200580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484">
              <a:defRPr/>
            </a:pPr>
            <a:r>
              <a:rPr lang="en-US" dirty="0">
                <a:solidFill>
                  <a:schemeClr val="tx1"/>
                </a:solidFill>
              </a:rPr>
              <a:t>What’s important to know is that we are paralysis-focused and that grant funding must be targeted to projects that will serve individuals living with paralysis, their families, and caregivers.</a:t>
            </a:r>
          </a:p>
          <a:p>
            <a:pPr defTabSz="897484">
              <a:defRPr/>
            </a:pPr>
            <a:endParaRPr lang="en-US" dirty="0">
              <a:solidFill>
                <a:schemeClr val="tx1"/>
              </a:solidFill>
            </a:endParaRPr>
          </a:p>
          <a:p>
            <a:pPr defTabSz="897484">
              <a:defRPr/>
            </a:pPr>
            <a:r>
              <a:rPr lang="en-US" dirty="0">
                <a:solidFill>
                  <a:schemeClr val="tx1"/>
                </a:solidFill>
              </a:rPr>
              <a:t>We also use a functional definition of paralysis: difficulty and/or inability to use arms and/or legs due to neurological conditions including (but not limited to) spinal cord injury, traumatic brain injury, stroke, cerebral palsy, spina bifida, ALS, post-polio syndrome, and others. </a:t>
            </a:r>
          </a:p>
          <a:p>
            <a:pPr defTabSz="897484">
              <a:defRPr/>
            </a:pPr>
            <a:endParaRPr lang="en-US" dirty="0">
              <a:solidFill>
                <a:schemeClr val="tx1"/>
              </a:solidFill>
            </a:endParaRPr>
          </a:p>
          <a:p>
            <a:pPr defTabSz="897484">
              <a:defRPr/>
            </a:pPr>
            <a:r>
              <a:rPr lang="en-US" dirty="0">
                <a:solidFill>
                  <a:schemeClr val="tx1"/>
                </a:solidFill>
              </a:rPr>
              <a:t>While we will consider supporting programs that include people that have co-occurring disabilities, as well as inclusive community projects, </a:t>
            </a:r>
            <a:r>
              <a:rPr lang="en-US" b="1" dirty="0">
                <a:solidFill>
                  <a:schemeClr val="tx1"/>
                </a:solidFill>
              </a:rPr>
              <a:t>proposed projects must serve a majority of people with paralysis.</a:t>
            </a:r>
          </a:p>
          <a:p>
            <a:pPr defTabSz="897484">
              <a:defRPr/>
            </a:pPr>
            <a:endParaRPr lang="en-US" b="1" dirty="0">
              <a:solidFill>
                <a:schemeClr val="tx1"/>
              </a:solidFill>
            </a:endParaRPr>
          </a:p>
          <a:p>
            <a:pPr defTabSz="897484">
              <a:defRPr/>
            </a:pPr>
            <a:r>
              <a:rPr lang="en-US" b="1" dirty="0">
                <a:solidFill>
                  <a:schemeClr val="tx1"/>
                </a:solidFill>
              </a:rPr>
              <a:t> and at least </a:t>
            </a:r>
            <a:r>
              <a:rPr lang="en-US" b="1" i="1" dirty="0"/>
              <a:t>3 </a:t>
            </a:r>
            <a:r>
              <a:rPr lang="en-US" b="1" dirty="0">
                <a:solidFill>
                  <a:schemeClr val="tx1"/>
                </a:solidFill>
              </a:rPr>
              <a:t>individuals with paralysis and/or their families and caregivers.</a:t>
            </a:r>
          </a:p>
          <a:p>
            <a:pPr defTabSz="897484">
              <a:defRPr/>
            </a:pPr>
            <a:endParaRPr lang="en-US"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4</a:t>
            </a:fld>
            <a:endParaRPr lang="en-US" dirty="0"/>
          </a:p>
        </p:txBody>
      </p:sp>
    </p:spTree>
    <p:extLst>
      <p:ext uri="{BB962C8B-B14F-4D97-AF65-F5344CB8AC3E}">
        <p14:creationId xmlns:p14="http://schemas.microsoft.com/office/powerpoint/2010/main" val="1841885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What do we want to see here ???/ examples of a good description</a:t>
            </a:r>
          </a:p>
          <a:p>
            <a:pPr marL="0" marR="0">
              <a:spcBef>
                <a:spcPts val="0"/>
              </a:spcBef>
              <a:spcAft>
                <a:spcPts val="0"/>
              </a:spcAft>
            </a:pPr>
            <a:r>
              <a:rPr lang="en-US" sz="1800" dirty="0">
                <a:solidFill>
                  <a:srgbClr val="252525"/>
                </a:solidFill>
                <a:effectLst/>
                <a:latin typeface="Calibri" panose="020F0502020204030204" pitchFamily="34" charset="0"/>
                <a:ea typeface="Times New Roman" panose="02020603050405020304" pitchFamily="18" charset="0"/>
              </a:rPr>
              <a:t>. </a:t>
            </a:r>
            <a:r>
              <a:rPr lang="en-US"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Provide simple and short summary of project which outlines the why (need), what (activities, offerings), and how (Reeve funding support) of your project. I suggest keeping it simple as other specific project components like timeline, goals, impact, etc. are covered under different sections of the application.</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For example: We currently have 20 people with paralysis as registered users of our fitness equipment at no cost. One of our most popular equipment X is old and failing. We are the only organization in a 20-mile radius to offer this opportunity. The installation and use of new equipment X will allow us to safely provide services to individuals with paralysis. The fitness opportunity benefits both mentally and physically. This equipment has had a proven positive impact on the health, fitness and QoL of our participants with paralysis.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Equipment X would be installed at the X facility, located at X address. The anticipated date of installation is X. The requested Reeve funding will support the purchase of equipment X.</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40</a:t>
            </a:fld>
            <a:endParaRPr lang="en-US" dirty="0"/>
          </a:p>
        </p:txBody>
      </p:sp>
    </p:spTree>
    <p:extLst>
      <p:ext uri="{BB962C8B-B14F-4D97-AF65-F5344CB8AC3E}">
        <p14:creationId xmlns:p14="http://schemas.microsoft.com/office/powerpoint/2010/main" val="26855866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What is it that you want to achieve as a result of this project and what will you be doing to achieve them?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For example: Increase access to fitness opportunities for people with paralysis by offering X # of free fitness training classes or memberships to our facilities to people with paralysis. These classes will be led by certified professionals who will assist participants in achieving their individual goals.</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When it comes to the timeline, please make sure that all approvals and purchases are attainable during that 12 month period or longer for the priority impact.</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41</a:t>
            </a:fld>
            <a:endParaRPr lang="en-US" dirty="0"/>
          </a:p>
        </p:txBody>
      </p:sp>
    </p:spTree>
    <p:extLst>
      <p:ext uri="{BB962C8B-B14F-4D97-AF65-F5344CB8AC3E}">
        <p14:creationId xmlns:p14="http://schemas.microsoft.com/office/powerpoint/2010/main" val="4373880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applies to the number of people  that will be served during the project time line in this case, 12 months</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42</a:t>
            </a:fld>
            <a:endParaRPr lang="en-US" dirty="0"/>
          </a:p>
        </p:txBody>
      </p:sp>
    </p:spTree>
    <p:extLst>
      <p:ext uri="{BB962C8B-B14F-4D97-AF65-F5344CB8AC3E}">
        <p14:creationId xmlns:p14="http://schemas.microsoft.com/office/powerpoint/2010/main" val="14814802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the demographics – if you are applying for Priority Impact rural communities, it will ask you about the rural communities you are planning to serve, and we went over that on the priority impact tier slide</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43</a:t>
            </a:fld>
            <a:endParaRPr lang="en-US" dirty="0"/>
          </a:p>
        </p:txBody>
      </p:sp>
    </p:spTree>
    <p:extLst>
      <p:ext uri="{BB962C8B-B14F-4D97-AF65-F5344CB8AC3E}">
        <p14:creationId xmlns:p14="http://schemas.microsoft.com/office/powerpoint/2010/main" val="864641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a:t>
            </a:r>
            <a:r>
              <a:rPr lang="en-US" sz="1800" dirty="0">
                <a:effectLst/>
                <a:latin typeface="Calibri" panose="020F0502020204030204" pitchFamily="34" charset="0"/>
                <a:ea typeface="Times New Roman" panose="02020603050405020304" pitchFamily="18" charset="0"/>
              </a:rPr>
              <a:t>assistance in  determining the number of people living with a disability in your area, here is some information on websites that can assist with that</a:t>
            </a:r>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44</a:t>
            </a:fld>
            <a:endParaRPr lang="en-US" dirty="0"/>
          </a:p>
        </p:txBody>
      </p:sp>
    </p:spTree>
    <p:extLst>
      <p:ext uri="{BB962C8B-B14F-4D97-AF65-F5344CB8AC3E}">
        <p14:creationId xmlns:p14="http://schemas.microsoft.com/office/powerpoint/2010/main" val="277911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propose it and we will measure it- </a:t>
            </a:r>
          </a:p>
          <a:p>
            <a:r>
              <a:rPr lang="en-US" dirty="0"/>
              <a:t>Provide specific measures to be used , surveys for example- Link to establishing evaluation indicators for more information</a:t>
            </a:r>
          </a:p>
        </p:txBody>
      </p:sp>
      <p:sp>
        <p:nvSpPr>
          <p:cNvPr id="4" name="Slide Number Placeholder 3"/>
          <p:cNvSpPr>
            <a:spLocks noGrp="1"/>
          </p:cNvSpPr>
          <p:nvPr>
            <p:ph type="sldNum" sz="quarter" idx="5"/>
          </p:nvPr>
        </p:nvSpPr>
        <p:spPr/>
        <p:txBody>
          <a:bodyPr/>
          <a:lstStyle/>
          <a:p>
            <a:fld id="{23164EBD-E268-4BC0-87B8-980EF162DF35}" type="slidenum">
              <a:rPr lang="en-US" smtClean="0"/>
              <a:t>45</a:t>
            </a:fld>
            <a:endParaRPr lang="en-US" dirty="0"/>
          </a:p>
        </p:txBody>
      </p:sp>
    </p:spTree>
    <p:extLst>
      <p:ext uri="{BB962C8B-B14F-4D97-AF65-F5344CB8AC3E}">
        <p14:creationId xmlns:p14="http://schemas.microsoft.com/office/powerpoint/2010/main" val="4466565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this information when reporting to ACL , so please complete the MUA/MUP Status and Geographic service area</a:t>
            </a:r>
          </a:p>
        </p:txBody>
      </p:sp>
      <p:sp>
        <p:nvSpPr>
          <p:cNvPr id="4" name="Slide Number Placeholder 3"/>
          <p:cNvSpPr>
            <a:spLocks noGrp="1"/>
          </p:cNvSpPr>
          <p:nvPr>
            <p:ph type="sldNum" sz="quarter" idx="5"/>
          </p:nvPr>
        </p:nvSpPr>
        <p:spPr/>
        <p:txBody>
          <a:bodyPr/>
          <a:lstStyle/>
          <a:p>
            <a:fld id="{23164EBD-E268-4BC0-87B8-980EF162DF35}" type="slidenum">
              <a:rPr lang="en-US" smtClean="0"/>
              <a:t>46</a:t>
            </a:fld>
            <a:endParaRPr lang="en-US" dirty="0"/>
          </a:p>
        </p:txBody>
      </p:sp>
    </p:spTree>
    <p:extLst>
      <p:ext uri="{BB962C8B-B14F-4D97-AF65-F5344CB8AC3E}">
        <p14:creationId xmlns:p14="http://schemas.microsoft.com/office/powerpoint/2010/main" val="2487674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 move to the budget Amount Requested, for Direct Effect is up to 25,000</a:t>
            </a:r>
          </a:p>
          <a:p>
            <a:r>
              <a:rPr lang="en-US" dirty="0"/>
              <a:t>And priority impact depending on the tiers</a:t>
            </a:r>
          </a:p>
          <a:p>
            <a:endParaRPr lang="en-US" dirty="0"/>
          </a:p>
          <a:p>
            <a:r>
              <a:rPr lang="en-US" dirty="0"/>
              <a:t>Enter what the total project is going to coast</a:t>
            </a:r>
          </a:p>
          <a:p>
            <a:r>
              <a:rPr lang="en-US" dirty="0"/>
              <a:t>Then you need to detail this in the excel project template</a:t>
            </a:r>
          </a:p>
          <a:p>
            <a:endParaRPr lang="en-US" dirty="0"/>
          </a:p>
          <a:p>
            <a:pPr defTabSz="897484">
              <a:defRPr/>
            </a:pPr>
            <a:r>
              <a:rPr lang="en-US" dirty="0"/>
              <a:t>We’ve also revised the Project Budget Template.  The new template is downloadable straight from the application, so please use that document. Any applications using older versions of budget templates may be eliminated. </a:t>
            </a:r>
            <a:r>
              <a:rPr lang="en-US" b="1" dirty="0"/>
              <a:t>We have a video tutorial on our website which walks you through filling out the budget template.</a:t>
            </a:r>
            <a:endParaRPr lang="en-US" dirty="0"/>
          </a:p>
          <a:p>
            <a:pPr defTabSz="897484">
              <a:defRPr/>
            </a:pPr>
            <a:endParaRPr lang="en-US" dirty="0"/>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47</a:t>
            </a:fld>
            <a:endParaRPr lang="en-US" dirty="0"/>
          </a:p>
        </p:txBody>
      </p:sp>
    </p:spTree>
    <p:extLst>
      <p:ext uri="{BB962C8B-B14F-4D97-AF65-F5344CB8AC3E}">
        <p14:creationId xmlns:p14="http://schemas.microsoft.com/office/powerpoint/2010/main" val="21807650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r>
              <a:rPr lang="en-US" dirty="0"/>
              <a:t>Ok, so now is the fun part – all the things that we can fund. If this is your first time applying for a Quality of Life grant, you’ll be surprised at just how many different project categories we are able to fund each year. Funds can support a wide range of programmatic expenses for different programs and services – which we covered in the Direct Effect descriptions slide.</a:t>
            </a:r>
          </a:p>
          <a:p>
            <a:r>
              <a:rPr lang="en-US" dirty="0"/>
              <a:t>Grant funds can support programmatic personnel, consultants and contracted workers, entry fees, transportation costs, facility rental, travel reimbursement, marketing, equipment (though please see the equipment funding restrictions I talked about a few minutes ago), supplies, and more.</a:t>
            </a:r>
          </a:p>
          <a:p>
            <a:endParaRPr lang="en-US" dirty="0"/>
          </a:p>
          <a:p>
            <a:r>
              <a:rPr lang="en-US" dirty="0"/>
              <a:t>For Travel – these are same guidelines we adhere to in our federal cooperative agreement and the limits are listed here</a:t>
            </a:r>
          </a:p>
          <a:p>
            <a:pPr lvl="1"/>
            <a:r>
              <a:rPr lang="en-US" dirty="0"/>
              <a:t>Airfare $500</a:t>
            </a:r>
          </a:p>
          <a:p>
            <a:pPr lvl="1"/>
            <a:r>
              <a:rPr lang="en-US" dirty="0"/>
              <a:t>Train $275 </a:t>
            </a:r>
          </a:p>
          <a:p>
            <a:pPr lvl="1"/>
            <a:r>
              <a:rPr lang="en-US" dirty="0"/>
              <a:t>Hotel $225 per night</a:t>
            </a:r>
          </a:p>
          <a:p>
            <a:pPr lvl="1"/>
            <a:r>
              <a:rPr lang="en-US" dirty="0"/>
              <a:t>And Mileage is reimbursed at 62 cents per mile and please use them when completing your budget template</a:t>
            </a:r>
          </a:p>
          <a:p>
            <a:pPr lvl="1"/>
            <a:endParaRPr lang="en-US" dirty="0"/>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48</a:t>
            </a:fld>
            <a:endParaRPr lang="en-US" dirty="0"/>
          </a:p>
        </p:txBody>
      </p:sp>
    </p:spTree>
    <p:extLst>
      <p:ext uri="{BB962C8B-B14F-4D97-AF65-F5344CB8AC3E}">
        <p14:creationId xmlns:p14="http://schemas.microsoft.com/office/powerpoint/2010/main" val="15233821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49</a:t>
            </a:fld>
            <a:endParaRPr lang="en-US" dirty="0"/>
          </a:p>
        </p:txBody>
      </p:sp>
    </p:spTree>
    <p:extLst>
      <p:ext uri="{BB962C8B-B14F-4D97-AF65-F5344CB8AC3E}">
        <p14:creationId xmlns:p14="http://schemas.microsoft.com/office/powerpoint/2010/main" val="35891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5</a:t>
            </a:fld>
            <a:endParaRPr lang="en-US" dirty="0"/>
          </a:p>
        </p:txBody>
      </p:sp>
    </p:spTree>
    <p:extLst>
      <p:ext uri="{BB962C8B-B14F-4D97-AF65-F5344CB8AC3E}">
        <p14:creationId xmlns:p14="http://schemas.microsoft.com/office/powerpoint/2010/main" val="33211271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r>
              <a:rPr lang="en-US" b="1" dirty="0"/>
              <a:t>Programmatic expenses directly related to serving individuals with paralysis and their families are considered more favorable than operational expenses and/or large capital projects. </a:t>
            </a:r>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50</a:t>
            </a:fld>
            <a:endParaRPr lang="en-US" dirty="0"/>
          </a:p>
        </p:txBody>
      </p:sp>
    </p:spTree>
    <p:extLst>
      <p:ext uri="{BB962C8B-B14F-4D97-AF65-F5344CB8AC3E}">
        <p14:creationId xmlns:p14="http://schemas.microsoft.com/office/powerpoint/2010/main" val="13350993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are partially funding the project, we want to know the current position of the balance of the funds. </a:t>
            </a:r>
          </a:p>
          <a:p>
            <a:r>
              <a:rPr lang="en-US" dirty="0"/>
              <a:t>Is helpful for us to see how much our funds are contributing to the total project</a:t>
            </a:r>
          </a:p>
        </p:txBody>
      </p:sp>
      <p:sp>
        <p:nvSpPr>
          <p:cNvPr id="4" name="Slide Number Placeholder 3"/>
          <p:cNvSpPr>
            <a:spLocks noGrp="1"/>
          </p:cNvSpPr>
          <p:nvPr>
            <p:ph type="sldNum" sz="quarter" idx="5"/>
          </p:nvPr>
        </p:nvSpPr>
        <p:spPr/>
        <p:txBody>
          <a:bodyPr/>
          <a:lstStyle/>
          <a:p>
            <a:fld id="{23164EBD-E268-4BC0-87B8-980EF162DF35}" type="slidenum">
              <a:rPr lang="en-US" smtClean="0"/>
              <a:t>52</a:t>
            </a:fld>
            <a:endParaRPr lang="en-US" dirty="0"/>
          </a:p>
        </p:txBody>
      </p:sp>
    </p:spTree>
    <p:extLst>
      <p:ext uri="{BB962C8B-B14F-4D97-AF65-F5344CB8AC3E}">
        <p14:creationId xmlns:p14="http://schemas.microsoft.com/office/powerpoint/2010/main" val="12076665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484">
              <a:defRPr/>
            </a:pPr>
            <a:r>
              <a:rPr lang="en-US" dirty="0"/>
              <a:t>The budget narrative is the excel sheet in writing. Go line by line in your budget template and include a description and justification of each budget category and line-item presented in your proposed budget.  Please do not list ANYTHING on this narrative that you’re not requesting funding for</a:t>
            </a:r>
            <a:endParaRPr lang="en-US" b="1" dirty="0"/>
          </a:p>
          <a:p>
            <a:pPr defTabSz="897484">
              <a:defRPr/>
            </a:pPr>
            <a:r>
              <a:rPr lang="en-US" dirty="0"/>
              <a:t>The budget narrative should really help us get a better understanding of what the grant funds are being used for. </a:t>
            </a:r>
          </a:p>
          <a:p>
            <a:pPr defTabSz="897484">
              <a:defRPr/>
            </a:pPr>
            <a:endParaRPr lang="en-US" dirty="0"/>
          </a:p>
          <a:p>
            <a:pPr defTabSz="897484">
              <a:defRPr/>
            </a:pPr>
            <a:r>
              <a:rPr lang="en-US" dirty="0"/>
              <a:t>There is also a copy of this narrative template downloadable straight from the application.  Please use the provided template instead of creating your own narrative.</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53</a:t>
            </a:fld>
            <a:endParaRPr lang="en-US" dirty="0"/>
          </a:p>
        </p:txBody>
      </p:sp>
    </p:spTree>
    <p:extLst>
      <p:ext uri="{BB962C8B-B14F-4D97-AF65-F5344CB8AC3E}">
        <p14:creationId xmlns:p14="http://schemas.microsoft.com/office/powerpoint/2010/main" val="7618348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Bold"/>
                <a:ea typeface="Calibri" panose="020F0502020204030204" pitchFamily="34" charset="0"/>
              </a:rPr>
              <a:t>Vendor Quotes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Vendor quotes are </a:t>
            </a:r>
            <a:r>
              <a:rPr lang="en-US" sz="1800" b="1" i="1" u="sng" dirty="0">
                <a:solidFill>
                  <a:srgbClr val="FF0000"/>
                </a:solidFill>
                <a:effectLst/>
                <a:latin typeface="Calibri" panose="020F0502020204030204" pitchFamily="34" charset="0"/>
                <a:ea typeface="Calibri" panose="020F0502020204030204" pitchFamily="34" charset="0"/>
              </a:rPr>
              <a:t>strongly recommended</a:t>
            </a:r>
            <a:r>
              <a:rPr lang="en-US" sz="1800" i="1" dirty="0">
                <a:solidFill>
                  <a:srgbClr val="FF0000"/>
                </a:solidFill>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a:t>
            </a:r>
            <a:r>
              <a:rPr lang="en-US" sz="1800" i="1" dirty="0">
                <a:solidFill>
                  <a:srgbClr val="000000"/>
                </a:solidFill>
                <a:effectLst/>
                <a:latin typeface="Calibri" panose="020F0502020204030204" pitchFamily="34" charset="0"/>
                <a:ea typeface="Calibri" panose="020F0502020204030204" pitchFamily="34" charset="0"/>
              </a:rPr>
              <a:t>especially </a:t>
            </a:r>
            <a:r>
              <a:rPr lang="en-US" sz="1800" i="1" dirty="0">
                <a:effectLst/>
                <a:latin typeface="Calibri" panose="020F0502020204030204" pitchFamily="34" charset="0"/>
                <a:ea typeface="Calibri" panose="020F0502020204030204" pitchFamily="34" charset="0"/>
              </a:rPr>
              <a:t>for all equipment purchases and consultants/contractors) and </a:t>
            </a:r>
            <a:r>
              <a:rPr lang="en-US" sz="1800" i="1" u="sng" dirty="0">
                <a:effectLst/>
                <a:latin typeface="Calibri" panose="020F0502020204030204" pitchFamily="34" charset="0"/>
                <a:ea typeface="Calibri" panose="020F0502020204030204" pitchFamily="34" charset="0"/>
              </a:rPr>
              <a:t>can strengthen your request</a:t>
            </a:r>
            <a:r>
              <a:rPr lang="en-US" sz="1800" i="1" dirty="0">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i="1" dirty="0">
                <a:effectLst/>
                <a:latin typeface="Calibri" panose="020F0502020204030204" pitchFamily="34" charset="0"/>
                <a:ea typeface="Calibri" panose="020F0502020204030204" pitchFamily="34" charset="0"/>
              </a:rPr>
              <a:t>Vendor quotes and other information that support budget items may be scanned and uploaded using the upload button </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54</a:t>
            </a:fld>
            <a:endParaRPr lang="en-US" dirty="0"/>
          </a:p>
        </p:txBody>
      </p:sp>
    </p:spTree>
    <p:extLst>
      <p:ext uri="{BB962C8B-B14F-4D97-AF65-F5344CB8AC3E}">
        <p14:creationId xmlns:p14="http://schemas.microsoft.com/office/powerpoint/2010/main" val="24959552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your budget strategy if this project is not funded by Reeve</a:t>
            </a:r>
          </a:p>
          <a:p>
            <a:r>
              <a:rPr lang="en-US" dirty="0"/>
              <a:t>Supporting materials are always welcomed, but are optional</a:t>
            </a:r>
          </a:p>
        </p:txBody>
      </p:sp>
      <p:sp>
        <p:nvSpPr>
          <p:cNvPr id="4" name="Slide Number Placeholder 3"/>
          <p:cNvSpPr>
            <a:spLocks noGrp="1"/>
          </p:cNvSpPr>
          <p:nvPr>
            <p:ph type="sldNum" sz="quarter" idx="5"/>
          </p:nvPr>
        </p:nvSpPr>
        <p:spPr/>
        <p:txBody>
          <a:bodyPr/>
          <a:lstStyle/>
          <a:p>
            <a:fld id="{23164EBD-E268-4BC0-87B8-980EF162DF35}" type="slidenum">
              <a:rPr lang="en-US" smtClean="0"/>
              <a:t>55</a:t>
            </a:fld>
            <a:endParaRPr lang="en-US" dirty="0"/>
          </a:p>
        </p:txBody>
      </p:sp>
    </p:spTree>
    <p:extLst>
      <p:ext uri="{BB962C8B-B14F-4D97-AF65-F5344CB8AC3E}">
        <p14:creationId xmlns:p14="http://schemas.microsoft.com/office/powerpoint/2010/main" val="7445346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organizations aims and values, a brief history, are you CIL , operating budget</a:t>
            </a:r>
          </a:p>
        </p:txBody>
      </p:sp>
      <p:sp>
        <p:nvSpPr>
          <p:cNvPr id="4" name="Slide Number Placeholder 3"/>
          <p:cNvSpPr>
            <a:spLocks noGrp="1"/>
          </p:cNvSpPr>
          <p:nvPr>
            <p:ph type="sldNum" sz="quarter" idx="5"/>
          </p:nvPr>
        </p:nvSpPr>
        <p:spPr/>
        <p:txBody>
          <a:bodyPr/>
          <a:lstStyle/>
          <a:p>
            <a:fld id="{23164EBD-E268-4BC0-87B8-980EF162DF35}" type="slidenum">
              <a:rPr lang="en-US" smtClean="0"/>
              <a:t>56</a:t>
            </a:fld>
            <a:endParaRPr lang="en-US" dirty="0"/>
          </a:p>
        </p:txBody>
      </p:sp>
    </p:spTree>
    <p:extLst>
      <p:ext uri="{BB962C8B-B14F-4D97-AF65-F5344CB8AC3E}">
        <p14:creationId xmlns:p14="http://schemas.microsoft.com/office/powerpoint/2010/main" val="7206077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remind you again</a:t>
            </a:r>
            <a:r>
              <a:rPr lang="en-US"/>
              <a:t>, that All </a:t>
            </a:r>
            <a:r>
              <a:rPr lang="en-US" dirty="0"/>
              <a:t>Federal Funded Grants  to have this Unique Entity ID – they did away with the DUNS number and replaced with this UEI Number- If you are requesting 25K or more you must have this number and the zip + 4 number code</a:t>
            </a:r>
          </a:p>
        </p:txBody>
      </p:sp>
      <p:sp>
        <p:nvSpPr>
          <p:cNvPr id="4" name="Slide Number Placeholder 3"/>
          <p:cNvSpPr>
            <a:spLocks noGrp="1"/>
          </p:cNvSpPr>
          <p:nvPr>
            <p:ph type="sldNum" sz="quarter" idx="5"/>
          </p:nvPr>
        </p:nvSpPr>
        <p:spPr/>
        <p:txBody>
          <a:bodyPr/>
          <a:lstStyle/>
          <a:p>
            <a:fld id="{23164EBD-E268-4BC0-87B8-980EF162DF35}" type="slidenum">
              <a:rPr lang="en-US" smtClean="0"/>
              <a:t>57</a:t>
            </a:fld>
            <a:endParaRPr lang="en-US" dirty="0"/>
          </a:p>
        </p:txBody>
      </p:sp>
    </p:spTree>
    <p:extLst>
      <p:ext uri="{BB962C8B-B14F-4D97-AF65-F5344CB8AC3E}">
        <p14:creationId xmlns:p14="http://schemas.microsoft.com/office/powerpoint/2010/main" val="6707786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Federal Funding Questions</a:t>
            </a:r>
          </a:p>
        </p:txBody>
      </p:sp>
      <p:sp>
        <p:nvSpPr>
          <p:cNvPr id="4" name="Slide Number Placeholder 3"/>
          <p:cNvSpPr>
            <a:spLocks noGrp="1"/>
          </p:cNvSpPr>
          <p:nvPr>
            <p:ph type="sldNum" sz="quarter" idx="5"/>
          </p:nvPr>
        </p:nvSpPr>
        <p:spPr/>
        <p:txBody>
          <a:bodyPr/>
          <a:lstStyle/>
          <a:p>
            <a:fld id="{23164EBD-E268-4BC0-87B8-980EF162DF35}" type="slidenum">
              <a:rPr lang="en-US" smtClean="0"/>
              <a:t>58</a:t>
            </a:fld>
            <a:endParaRPr lang="en-US" dirty="0"/>
          </a:p>
        </p:txBody>
      </p:sp>
    </p:spTree>
    <p:extLst>
      <p:ext uri="{BB962C8B-B14F-4D97-AF65-F5344CB8AC3E}">
        <p14:creationId xmlns:p14="http://schemas.microsoft.com/office/powerpoint/2010/main" val="27645196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want to know if you are a prior grantee, include a copy of your final report and we want to know how you learned about this grant opportunity.</a:t>
            </a:r>
          </a:p>
        </p:txBody>
      </p:sp>
      <p:sp>
        <p:nvSpPr>
          <p:cNvPr id="4" name="Slide Number Placeholder 3"/>
          <p:cNvSpPr>
            <a:spLocks noGrp="1"/>
          </p:cNvSpPr>
          <p:nvPr>
            <p:ph type="sldNum" sz="quarter" idx="5"/>
          </p:nvPr>
        </p:nvSpPr>
        <p:spPr/>
        <p:txBody>
          <a:bodyPr/>
          <a:lstStyle/>
          <a:p>
            <a:fld id="{23164EBD-E268-4BC0-87B8-980EF162DF35}" type="slidenum">
              <a:rPr lang="en-US" smtClean="0"/>
              <a:t>59</a:t>
            </a:fld>
            <a:endParaRPr lang="en-US" dirty="0"/>
          </a:p>
        </p:txBody>
      </p:sp>
    </p:spTree>
    <p:extLst>
      <p:ext uri="{BB962C8B-B14F-4D97-AF65-F5344CB8AC3E}">
        <p14:creationId xmlns:p14="http://schemas.microsoft.com/office/powerpoint/2010/main" val="14303189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pPr defTabSz="897484">
              <a:defRPr/>
            </a:pPr>
            <a:r>
              <a:rPr lang="en-US" dirty="0"/>
              <a:t>You can save the application at any time and go back to it by clicking the Save Application button.</a:t>
            </a:r>
          </a:p>
          <a:p>
            <a:pPr defTabSz="897484">
              <a:defRPr/>
            </a:pPr>
            <a:endParaRPr lang="en-US" dirty="0"/>
          </a:p>
          <a:p>
            <a:r>
              <a:rPr lang="en-US" dirty="0"/>
              <a:t>Once you’ve completed the application - responded to the questions and uploaded the required documents - simply hit the submit application button.  </a:t>
            </a:r>
          </a:p>
          <a:p>
            <a:endParaRPr lang="en-US" dirty="0"/>
          </a:p>
          <a:p>
            <a:r>
              <a:rPr lang="en-US" dirty="0"/>
              <a:t>A submission confirmation page will appear. The system will also send you an email indicating that your application has been received, so again please be sure that your email address has been entered correctly and that administrator@grantinterface.com is added to your contacts, because the email will be coming from that account.</a:t>
            </a:r>
          </a:p>
        </p:txBody>
      </p:sp>
      <p:sp>
        <p:nvSpPr>
          <p:cNvPr id="4" name="Slide Number Placeholder 3"/>
          <p:cNvSpPr>
            <a:spLocks noGrp="1"/>
          </p:cNvSpPr>
          <p:nvPr>
            <p:ph type="sldNum" sz="quarter" idx="10"/>
          </p:nvPr>
        </p:nvSpPr>
        <p:spPr/>
        <p:txBody>
          <a:bodyPr/>
          <a:lstStyle/>
          <a:p>
            <a:fld id="{23164EBD-E268-4BC0-87B8-980EF162DF35}" type="slidenum">
              <a:rPr lang="en-US" smtClean="0"/>
              <a:t>60</a:t>
            </a:fld>
            <a:endParaRPr lang="en-US" dirty="0"/>
          </a:p>
        </p:txBody>
      </p:sp>
    </p:spTree>
    <p:extLst>
      <p:ext uri="{BB962C8B-B14F-4D97-AF65-F5344CB8AC3E}">
        <p14:creationId xmlns:p14="http://schemas.microsoft.com/office/powerpoint/2010/main" val="2430255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i="0" dirty="0">
                <a:solidFill>
                  <a:srgbClr val="2C2927"/>
                </a:solidFill>
                <a:effectLst/>
                <a:latin typeface="Montserrat" panose="00000500000000000000" pitchFamily="2" charset="0"/>
              </a:rPr>
              <a:t>Our Mission</a:t>
            </a:r>
          </a:p>
          <a:p>
            <a:pPr algn="ctr"/>
            <a:r>
              <a:rPr lang="en-US" b="1" i="0" dirty="0">
                <a:solidFill>
                  <a:srgbClr val="2C2927"/>
                </a:solidFill>
                <a:effectLst/>
                <a:latin typeface="Montserrat" panose="00000500000000000000" pitchFamily="2" charset="0"/>
              </a:rPr>
              <a:t>We are dedicated to curing spinal cord injury by advancing innovative research and improving the quality of life for individuals and families impacted by paralysis, for our mission of today’s </a:t>
            </a:r>
            <a:r>
              <a:rPr lang="en-US" b="1" i="0" dirty="0" err="1">
                <a:solidFill>
                  <a:srgbClr val="2C2927"/>
                </a:solidFill>
                <a:effectLst/>
                <a:latin typeface="Montserrat" panose="00000500000000000000" pitchFamily="2" charset="0"/>
              </a:rPr>
              <a:t>cae</a:t>
            </a:r>
            <a:endParaRPr lang="en-US" b="0" i="0" dirty="0">
              <a:solidFill>
                <a:srgbClr val="2C2927"/>
              </a:solidFill>
              <a:effectLst/>
              <a:latin typeface="Montserrat" panose="00000500000000000000" pitchFamily="2" charset="0"/>
            </a:endParaRPr>
          </a:p>
          <a:p>
            <a:r>
              <a:rPr lang="en-US" dirty="0"/>
              <a:t>In addition to our QOL Program, We offer an array of free services and resources to the paralysis community. We have a team of information specialists that is available to provide individual support, printed and digital resources, peer &amp; family support groups, and a yearly summit that will take place next year in March 2023 in DC.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E5B3B3-52F3-E245-8C90-BE245894749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33867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484">
              <a:defRPr/>
            </a:pPr>
            <a:r>
              <a:rPr lang="en-US" dirty="0"/>
              <a:t>All applicants will be notified by email if their application has been approved or declined.  If your project is awarded, you will be asked to indicate your acceptance of the grant. You will receive an intent to accept, where you accept or decline the award, and provide us the contact information for where the grant agreement and check should be sent.</a:t>
            </a:r>
          </a:p>
          <a:p>
            <a:pPr defTabSz="897484">
              <a:defRPr/>
            </a:pPr>
            <a:endParaRPr lang="en-US" dirty="0"/>
          </a:p>
          <a:p>
            <a:pPr defTabSz="897484">
              <a:defRPr/>
            </a:pPr>
            <a:endParaRPr lang="en-US" dirty="0"/>
          </a:p>
          <a:p>
            <a:pPr defTabSz="897484">
              <a:defRPr/>
            </a:pPr>
            <a:r>
              <a:rPr lang="en-US" dirty="0"/>
              <a:t>Once the intent to accept form has been received, a grant agreement will be issued.  The grant award agreement must be countersigned. Grant checks will be issued upon receipt of the countersigned award agreement.</a:t>
            </a:r>
          </a:p>
          <a:p>
            <a:pPr defTabSz="897484">
              <a:defRPr/>
            </a:pPr>
            <a:endParaRPr lang="en-US" dirty="0"/>
          </a:p>
          <a:p>
            <a:pPr defTabSz="897484">
              <a:defRPr/>
            </a:pPr>
            <a:r>
              <a:rPr lang="en-US" dirty="0"/>
              <a:t>We will also provide you with a press release template to help publicize the grant award, and we regularly feature our grantees on social media, on the website, and in newsletters and other publications, so we may call on you to provide stories and photographs that we can share with our community.</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61</a:t>
            </a:fld>
            <a:endParaRPr lang="en-US" dirty="0"/>
          </a:p>
        </p:txBody>
      </p:sp>
    </p:spTree>
    <p:extLst>
      <p:ext uri="{BB962C8B-B14F-4D97-AF65-F5344CB8AC3E}">
        <p14:creationId xmlns:p14="http://schemas.microsoft.com/office/powerpoint/2010/main" val="21300367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484">
              <a:defRPr/>
            </a:pPr>
            <a:endParaRPr lang="en-US" dirty="0"/>
          </a:p>
          <a:p>
            <a:pPr defTabSz="897484">
              <a:defRPr/>
            </a:pPr>
            <a:endParaRPr lang="en-US" dirty="0"/>
          </a:p>
          <a:p>
            <a:pPr marL="342900" lvl="0" indent="-342900" algn="l" rtl="0">
              <a:spcBef>
                <a:spcPct val="20000"/>
              </a:spcBef>
            </a:pPr>
            <a:r>
              <a:rPr lang="en-US" sz="2000" b="1" kern="1200" dirty="0">
                <a:solidFill>
                  <a:prstClr val="black"/>
                </a:solidFill>
                <a:latin typeface="+mn-lt"/>
              </a:rPr>
              <a:t>We do require reports -</a:t>
            </a:r>
            <a:endParaRPr lang="en-US" sz="2000" kern="1200" dirty="0">
              <a:solidFill>
                <a:prstClr val="black"/>
              </a:solidFill>
              <a:latin typeface="+mn-lt"/>
            </a:endParaRPr>
          </a:p>
          <a:p>
            <a:pPr lvl="1" algn="l" rtl="0">
              <a:spcBef>
                <a:spcPct val="20000"/>
              </a:spcBef>
              <a:buFont typeface="Arial" panose="020B0604020202020204" pitchFamily="34" charset="0"/>
              <a:buChar char="–"/>
            </a:pPr>
            <a:r>
              <a:rPr lang="en-US" sz="2000" b="1" kern="1200" dirty="0">
                <a:solidFill>
                  <a:prstClr val="black"/>
                </a:solidFill>
                <a:latin typeface="+mn-lt"/>
              </a:rPr>
              <a:t>Grant recipients must submit progress reports to the Reeve Foundation</a:t>
            </a:r>
            <a:r>
              <a:rPr lang="en-US" sz="2000" kern="1200" dirty="0">
                <a:solidFill>
                  <a:prstClr val="black"/>
                </a:solidFill>
                <a:latin typeface="+mn-lt"/>
              </a:rPr>
              <a:t>. An interim report will let us know whether the project is proceeding as planned or not, and if not, what we may be able to do to help you get it back on track. A final report will be due one month after the close of the grant period and will detail the project’s progress, challenges, how those challenges were addressed, the project’s impact, and final grant expenditures. This schedule is outlined on the grant letter if awarded, and you will receive an email reminder . These reports  will be available on your grant  portal – Reports are assigned to the applicant, so please make sure that to let us know if that is the person the reports should be assigned to</a:t>
            </a:r>
          </a:p>
          <a:p>
            <a:pPr lvl="1" algn="l" rtl="0">
              <a:spcBef>
                <a:spcPct val="20000"/>
              </a:spcBef>
              <a:buFont typeface="Arial" panose="020B0604020202020204" pitchFamily="34" charset="0"/>
              <a:buChar char="–"/>
            </a:pPr>
            <a:endParaRPr lang="en-US" sz="2000" kern="1200" dirty="0">
              <a:solidFill>
                <a:prstClr val="black"/>
              </a:solidFill>
              <a:latin typeface="+mn-lt"/>
            </a:endParaRP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62</a:t>
            </a:fld>
            <a:endParaRPr lang="en-US" dirty="0"/>
          </a:p>
        </p:txBody>
      </p:sp>
    </p:spTree>
    <p:extLst>
      <p:ext uri="{BB962C8B-B14F-4D97-AF65-F5344CB8AC3E}">
        <p14:creationId xmlns:p14="http://schemas.microsoft.com/office/powerpoint/2010/main" val="4190789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r>
              <a:rPr lang="en-US" dirty="0"/>
              <a:t>But please email us about </a:t>
            </a:r>
            <a:r>
              <a:rPr lang="en-US"/>
              <a:t>general questions. </a:t>
            </a:r>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63</a:t>
            </a:fld>
            <a:endParaRPr lang="en-US" dirty="0"/>
          </a:p>
        </p:txBody>
      </p:sp>
    </p:spTree>
    <p:extLst>
      <p:ext uri="{BB962C8B-B14F-4D97-AF65-F5344CB8AC3E}">
        <p14:creationId xmlns:p14="http://schemas.microsoft.com/office/powerpoint/2010/main" val="38064396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interest in our Grants Program.  We look forward to receiving your submissions.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webinar if you have a question, please submitted to  </a:t>
            </a:r>
            <a:r>
              <a:rPr lang="en-US" u="sng" dirty="0">
                <a:hlinkClick r:id="rId3"/>
              </a:rPr>
              <a:t>QOL@ChristopherReeve.org</a:t>
            </a:r>
            <a:r>
              <a:rPr lang="en-US" dirty="0"/>
              <a:t>. </a:t>
            </a:r>
            <a:r>
              <a:rPr lang="en-US" b="1" dirty="0"/>
              <a:t>The deadline for emailed questions is Tuesday, September 12</a:t>
            </a:r>
            <a:r>
              <a:rPr lang="en-US" b="1" baseline="30000" dirty="0"/>
              <a:t>th</a:t>
            </a:r>
            <a:r>
              <a:rPr lang="en-US" b="1" dirty="0"/>
              <a:t>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64</a:t>
            </a:fld>
            <a:endParaRPr lang="en-US" dirty="0"/>
          </a:p>
        </p:txBody>
      </p:sp>
    </p:spTree>
    <p:extLst>
      <p:ext uri="{BB962C8B-B14F-4D97-AF65-F5344CB8AC3E}">
        <p14:creationId xmlns:p14="http://schemas.microsoft.com/office/powerpoint/2010/main" val="238216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C2927"/>
                </a:solidFill>
                <a:effectLst/>
                <a:latin typeface="Montserrat" panose="00000500000000000000" pitchFamily="2" charset="0"/>
              </a:rPr>
              <a:t>The Reeve Foundation cannot award grants to individuals, but our team of Information Specialists can help you identify resources that provide financial assistance. You can call us toll-free at 1-800-539-7309 or send us a question through our simple online form.</a:t>
            </a:r>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7</a:t>
            </a:fld>
            <a:endParaRPr lang="en-US" dirty="0"/>
          </a:p>
        </p:txBody>
      </p:sp>
    </p:spTree>
    <p:extLst>
      <p:ext uri="{BB962C8B-B14F-4D97-AF65-F5344CB8AC3E}">
        <p14:creationId xmlns:p14="http://schemas.microsoft.com/office/powerpoint/2010/main" val="403001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All of our resources are free – including </a:t>
            </a:r>
            <a:r>
              <a:rPr lang="en-US" dirty="0"/>
              <a:t>our flagship publication, the </a:t>
            </a:r>
            <a:r>
              <a:rPr lang="en-US" i="1" dirty="0"/>
              <a:t>Paralysis Resource Guide, available in English and Spanish and 10 other languages .</a:t>
            </a:r>
            <a:r>
              <a:rPr lang="en-US" i="0" dirty="0"/>
              <a:t>We have wallet cards on Autonomic dysreflexia, other secondary conditions.  There are publications on bladder and bowel management, pressure injuries, and advocating for the rights of children living with paralysis and employment.  State fact sheets and many other resources are also available.</a:t>
            </a:r>
            <a:endParaRPr lang="en-US" i="1" dirty="0"/>
          </a:p>
          <a:p>
            <a:r>
              <a:rPr lang="en-US" dirty="0"/>
              <a:t>These materials are available for your own organizations as well as for those you serve. You can order them directly on our website or</a:t>
            </a:r>
            <a:endParaRPr lang="en-US" b="0" baseline="0" dirty="0"/>
          </a:p>
          <a:p>
            <a:r>
              <a:rPr lang="en-US" dirty="0"/>
              <a:t>Contact an information specialist and they can be sent to you, at no charge.</a:t>
            </a:r>
          </a:p>
          <a:p>
            <a:endParaRPr lang="en-US" dirty="0"/>
          </a:p>
        </p:txBody>
      </p:sp>
      <p:sp>
        <p:nvSpPr>
          <p:cNvPr id="4" name="Slide Number Placeholder 3"/>
          <p:cNvSpPr>
            <a:spLocks noGrp="1"/>
          </p:cNvSpPr>
          <p:nvPr>
            <p:ph type="sldNum" sz="quarter" idx="5"/>
          </p:nvPr>
        </p:nvSpPr>
        <p:spPr/>
        <p:txBody>
          <a:bodyPr/>
          <a:lstStyle/>
          <a:p>
            <a:fld id="{23164EBD-E268-4BC0-87B8-980EF162DF35}" type="slidenum">
              <a:rPr lang="en-US" smtClean="0"/>
              <a:t>8</a:t>
            </a:fld>
            <a:endParaRPr lang="en-US" dirty="0"/>
          </a:p>
        </p:txBody>
      </p:sp>
    </p:spTree>
    <p:extLst>
      <p:ext uri="{BB962C8B-B14F-4D97-AF65-F5344CB8AC3E}">
        <p14:creationId xmlns:p14="http://schemas.microsoft.com/office/powerpoint/2010/main" val="3160497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1875" y="520700"/>
            <a:ext cx="4632325" cy="2605088"/>
          </a:xfrm>
        </p:spPr>
      </p:sp>
      <p:sp>
        <p:nvSpPr>
          <p:cNvPr id="3" name="Notes Placeholder 2"/>
          <p:cNvSpPr>
            <a:spLocks noGrp="1"/>
          </p:cNvSpPr>
          <p:nvPr>
            <p:ph type="body" idx="1"/>
          </p:nvPr>
        </p:nvSpPr>
        <p:spPr/>
        <p:txBody>
          <a:bodyPr/>
          <a:lstStyle/>
          <a:p>
            <a:r>
              <a:rPr lang="en-US" b="0" i="0" dirty="0">
                <a:solidFill>
                  <a:srgbClr val="2C2927"/>
                </a:solidFill>
                <a:effectLst/>
                <a:latin typeface="Montserrat" panose="00000500000000000000" pitchFamily="2" charset="0"/>
              </a:rPr>
              <a:t>The QOL program that you are all interested in applying  is part of the NPRC . Dana Reeve passionately believed that while working towards a cure, there are millions of people who deserve an improved quality of life and it was her vision that started this program which has awarded since 1999 over $41 million dollars to more that 3,700 projects.</a:t>
            </a:r>
          </a:p>
          <a:p>
            <a:endParaRPr lang="en-US" dirty="0"/>
          </a:p>
        </p:txBody>
      </p:sp>
      <p:sp>
        <p:nvSpPr>
          <p:cNvPr id="4" name="Slide Number Placeholder 3"/>
          <p:cNvSpPr>
            <a:spLocks noGrp="1"/>
          </p:cNvSpPr>
          <p:nvPr>
            <p:ph type="sldNum" sz="quarter" idx="10"/>
          </p:nvPr>
        </p:nvSpPr>
        <p:spPr/>
        <p:txBody>
          <a:bodyPr/>
          <a:lstStyle/>
          <a:p>
            <a:fld id="{23164EBD-E268-4BC0-87B8-980EF162DF35}" type="slidenum">
              <a:rPr lang="en-US" smtClean="0"/>
              <a:t>9</a:t>
            </a:fld>
            <a:endParaRPr lang="en-US" dirty="0"/>
          </a:p>
        </p:txBody>
      </p:sp>
    </p:spTree>
    <p:extLst>
      <p:ext uri="{BB962C8B-B14F-4D97-AF65-F5344CB8AC3E}">
        <p14:creationId xmlns:p14="http://schemas.microsoft.com/office/powerpoint/2010/main" val="119025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5171-EDC6-45E6-8266-38E54272FA27}"/>
              </a:ext>
            </a:extLst>
          </p:cNvPr>
          <p:cNvSpPr>
            <a:spLocks noGrp="1"/>
          </p:cNvSpPr>
          <p:nvPr>
            <p:ph type="title"/>
          </p:nvPr>
        </p:nvSpPr>
        <p:spPr>
          <a:xfrm>
            <a:off x="291441" y="462932"/>
            <a:ext cx="4671084" cy="438542"/>
          </a:xfrm>
        </p:spPr>
        <p:txBody>
          <a:bodyPr/>
          <a:lstStyle>
            <a:lvl1pPr>
              <a:lnSpc>
                <a:spcPts val="3400"/>
              </a:lnSpc>
              <a:defRPr>
                <a:solidFill>
                  <a:srgbClr val="ED1C2E"/>
                </a:solidFill>
              </a:defRPr>
            </a:lvl1pPr>
          </a:lstStyle>
          <a:p>
            <a:r>
              <a:rPr lang="en-US"/>
              <a:t>Click to edit Master title style</a:t>
            </a:r>
            <a:endParaRPr lang="en-US" dirty="0"/>
          </a:p>
        </p:txBody>
      </p:sp>
    </p:spTree>
    <p:extLst>
      <p:ext uri="{BB962C8B-B14F-4D97-AF65-F5344CB8AC3E}">
        <p14:creationId xmlns:p14="http://schemas.microsoft.com/office/powerpoint/2010/main" val="958392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7C640-A39E-4110-BADC-7A616A8F5BFE}"/>
              </a:ext>
            </a:extLst>
          </p:cNvPr>
          <p:cNvSpPr>
            <a:spLocks noGrp="1"/>
          </p:cNvSpPr>
          <p:nvPr>
            <p:ph type="pic" sz="quarter" idx="13"/>
          </p:nvPr>
        </p:nvSpPr>
        <p:spPr>
          <a:xfrm>
            <a:off x="1" y="2823882"/>
            <a:ext cx="5407207" cy="4034118"/>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FC94F0B0-DF78-4AC2-90FA-E233DA5703FB}"/>
              </a:ext>
            </a:extLst>
          </p:cNvPr>
          <p:cNvSpPr>
            <a:spLocks noGrp="1"/>
          </p:cNvSpPr>
          <p:nvPr>
            <p:ph type="title"/>
          </p:nvPr>
        </p:nvSpPr>
        <p:spPr>
          <a:xfrm>
            <a:off x="5634183" y="1166218"/>
            <a:ext cx="5874327" cy="380194"/>
          </a:xfrm>
          <a:prstGeom prst="rect">
            <a:avLst/>
          </a:prstGeom>
        </p:spPr>
        <p:txBody>
          <a:bodyPr/>
          <a:lstStyle>
            <a:lvl1pPr>
              <a:defRPr sz="2471" b="0">
                <a:solidFill>
                  <a:schemeClr val="accent6"/>
                </a:solidFill>
              </a:defRPr>
            </a:lvl1pPr>
          </a:lstStyle>
          <a:p>
            <a:r>
              <a:rPr lang="en-US"/>
              <a:t>Click to edit Master title style</a:t>
            </a:r>
          </a:p>
        </p:txBody>
      </p:sp>
      <p:pic>
        <p:nvPicPr>
          <p:cNvPr id="11" name="Picture 10">
            <a:extLst>
              <a:ext uri="{FF2B5EF4-FFF2-40B4-BE49-F238E27FC236}">
                <a16:creationId xmlns:a16="http://schemas.microsoft.com/office/drawing/2014/main" id="{0D1FD316-B5D0-4C42-B0D8-3930F05B03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5407207" cy="2823882"/>
          </a:xfrm>
          <a:prstGeom prst="rect">
            <a:avLst/>
          </a:prstGeom>
        </p:spPr>
      </p:pic>
      <p:sp>
        <p:nvSpPr>
          <p:cNvPr id="13" name="Content Placeholder 12">
            <a:extLst>
              <a:ext uri="{FF2B5EF4-FFF2-40B4-BE49-F238E27FC236}">
                <a16:creationId xmlns:a16="http://schemas.microsoft.com/office/drawing/2014/main" id="{AE4F0FBE-5F66-4C74-A06E-7B2A0C2C9CEB}"/>
              </a:ext>
            </a:extLst>
          </p:cNvPr>
          <p:cNvSpPr>
            <a:spLocks noGrp="1"/>
          </p:cNvSpPr>
          <p:nvPr>
            <p:ph sz="quarter" idx="14"/>
          </p:nvPr>
        </p:nvSpPr>
        <p:spPr>
          <a:xfrm>
            <a:off x="5634183" y="1815353"/>
            <a:ext cx="5874327" cy="3630706"/>
          </a:xfrm>
          <a:prstGeom prst="rect">
            <a:avLst/>
          </a:prstGeom>
        </p:spPr>
        <p:txBody>
          <a:bodyPr>
            <a:noAutofit/>
          </a:bodyPr>
          <a:lstStyle>
            <a:lvl1pPr marL="0" indent="0">
              <a:lnSpc>
                <a:spcPct val="150000"/>
              </a:lnSpc>
              <a:buNone/>
              <a:defRPr sz="1765">
                <a:solidFill>
                  <a:schemeClr val="tx1">
                    <a:lumMod val="75000"/>
                    <a:lumOff val="25000"/>
                  </a:schemeClr>
                </a:solidFill>
              </a:defRPr>
            </a:lvl1pPr>
            <a:lvl2pPr marL="403433" indent="0">
              <a:lnSpc>
                <a:spcPct val="150000"/>
              </a:lnSpc>
              <a:buNone/>
              <a:defRPr sz="1765">
                <a:solidFill>
                  <a:schemeClr val="tx1">
                    <a:lumMod val="75000"/>
                    <a:lumOff val="25000"/>
                  </a:schemeClr>
                </a:solidFill>
              </a:defRPr>
            </a:lvl2pPr>
            <a:lvl3pPr marL="806867" indent="0">
              <a:lnSpc>
                <a:spcPct val="150000"/>
              </a:lnSpc>
              <a:buNone/>
              <a:defRPr sz="1765">
                <a:solidFill>
                  <a:schemeClr val="tx1">
                    <a:lumMod val="75000"/>
                    <a:lumOff val="25000"/>
                  </a:schemeClr>
                </a:solidFill>
              </a:defRPr>
            </a:lvl3pPr>
            <a:lvl4pPr marL="1210300" indent="0">
              <a:lnSpc>
                <a:spcPct val="150000"/>
              </a:lnSpc>
              <a:buNone/>
              <a:defRPr sz="1765">
                <a:solidFill>
                  <a:schemeClr val="tx1">
                    <a:lumMod val="75000"/>
                    <a:lumOff val="25000"/>
                  </a:schemeClr>
                </a:solidFill>
              </a:defRPr>
            </a:lvl4pPr>
            <a:lvl5pPr marL="1613733" indent="0">
              <a:lnSpc>
                <a:spcPct val="150000"/>
              </a:lnSpc>
              <a:buNone/>
              <a:defRPr sz="176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C88FB77D-D7F8-4B05-98D8-7E8F37E3A1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5273" y="6387353"/>
            <a:ext cx="2032000" cy="369794"/>
          </a:xfrm>
          <a:prstGeom prst="rect">
            <a:avLst/>
          </a:prstGeom>
        </p:spPr>
      </p:pic>
    </p:spTree>
    <p:extLst>
      <p:ext uri="{BB962C8B-B14F-4D97-AF65-F5344CB8AC3E}">
        <p14:creationId xmlns:p14="http://schemas.microsoft.com/office/powerpoint/2010/main" val="114704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5171-EDC6-45E6-8266-38E54272FA27}"/>
              </a:ext>
            </a:extLst>
          </p:cNvPr>
          <p:cNvSpPr>
            <a:spLocks noGrp="1"/>
          </p:cNvSpPr>
          <p:nvPr>
            <p:ph type="title"/>
          </p:nvPr>
        </p:nvSpPr>
        <p:spPr/>
        <p:txBody>
          <a:bodyPr/>
          <a:lstStyle/>
          <a:p>
            <a:r>
              <a:rPr lang="en-US"/>
              <a:t>Click to edit Master title style</a:t>
            </a:r>
          </a:p>
        </p:txBody>
      </p:sp>
      <p:sp>
        <p:nvSpPr>
          <p:cNvPr id="3" name="Holder 6">
            <a:extLst>
              <a:ext uri="{FF2B5EF4-FFF2-40B4-BE49-F238E27FC236}">
                <a16:creationId xmlns:a16="http://schemas.microsoft.com/office/drawing/2014/main" id="{91CAF42F-1939-4509-BC69-D03AD381C81B}"/>
              </a:ext>
            </a:extLst>
          </p:cNvPr>
          <p:cNvSpPr>
            <a:spLocks noGrp="1"/>
          </p:cNvSpPr>
          <p:nvPr>
            <p:ph type="sldNum" sz="quarter" idx="7"/>
          </p:nvPr>
        </p:nvSpPr>
        <p:spPr>
          <a:xfrm>
            <a:off x="8778240" y="6648193"/>
            <a:ext cx="2804160" cy="142573"/>
          </a:xfrm>
          <a:prstGeom prst="rect">
            <a:avLst/>
          </a:prstGeom>
        </p:spPr>
        <p:txBody>
          <a:bodyPr lIns="0" tIns="0" rIns="0" bIns="0"/>
          <a:lstStyle>
            <a:lvl1pPr algn="r">
              <a:defRPr sz="927">
                <a:solidFill>
                  <a:schemeClr val="tx1">
                    <a:tint val="75000"/>
                  </a:schemeClr>
                </a:solidFill>
              </a:defRPr>
            </a:lvl1pPr>
          </a:lstStyle>
          <a:p>
            <a:pPr defTabSz="806867"/>
            <a:fld id="{00000000-1234-1234-1234-123412341234}" type="slidenum">
              <a:rPr lang="en-US" smtClean="0">
                <a:solidFill>
                  <a:srgbClr val="262626">
                    <a:tint val="75000"/>
                  </a:srgbClr>
                </a:solidFill>
              </a:rPr>
              <a:pPr defTabSz="806867"/>
              <a:t>‹#›</a:t>
            </a:fld>
            <a:endParaRPr lang="en-US">
              <a:solidFill>
                <a:srgbClr val="262626">
                  <a:tint val="75000"/>
                </a:srgbClr>
              </a:solidFill>
            </a:endParaRPr>
          </a:p>
        </p:txBody>
      </p:sp>
    </p:spTree>
    <p:extLst>
      <p:ext uri="{BB962C8B-B14F-4D97-AF65-F5344CB8AC3E}">
        <p14:creationId xmlns:p14="http://schemas.microsoft.com/office/powerpoint/2010/main" val="3652095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56C83122-1BC4-4D81-A22D-585E744A03A1}"/>
              </a:ext>
            </a:extLst>
          </p:cNvPr>
          <p:cNvSpPr>
            <a:spLocks noGrp="1"/>
          </p:cNvSpPr>
          <p:nvPr>
            <p:ph type="title"/>
          </p:nvPr>
        </p:nvSpPr>
        <p:spPr>
          <a:xfrm>
            <a:off x="1293091" y="4339478"/>
            <a:ext cx="9605819" cy="1143000"/>
          </a:xfrm>
        </p:spPr>
        <p:txBody>
          <a:bodyPr/>
          <a:lstStyle>
            <a:lvl1pPr algn="ct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1120834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n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spTree>
    <p:extLst>
      <p:ext uri="{BB962C8B-B14F-4D97-AF65-F5344CB8AC3E}">
        <p14:creationId xmlns:p14="http://schemas.microsoft.com/office/powerpoint/2010/main" val="1595421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userDrawn="1"/>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745480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high lin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368300" y="1293663"/>
            <a:ext cx="10995025" cy="4620256"/>
          </a:xfrm>
        </p:spPr>
        <p:txBody>
          <a:bodyPr/>
          <a:lstStyle>
            <a:lvl1pPr>
              <a:defRPr>
                <a:solidFill>
                  <a:srgbClr val="5C565C"/>
                </a:solidFill>
                <a:latin typeface="Arial" panose="020B0604020202020204" pitchFamily="34" charset="0"/>
              </a:defRPr>
            </a:lvl1pPr>
            <a:lvl2pPr>
              <a:defRPr>
                <a:solidFill>
                  <a:srgbClr val="5C565C"/>
                </a:solidFill>
                <a:latin typeface="Arial" panose="020B0604020202020204" pitchFamily="34" charset="0"/>
              </a:defRPr>
            </a:lvl2pPr>
            <a:lvl3pPr>
              <a:defRPr>
                <a:solidFill>
                  <a:srgbClr val="5C565C"/>
                </a:solidFill>
                <a:latin typeface="Arial" panose="020B0604020202020204" pitchFamily="34" charset="0"/>
              </a:defRPr>
            </a:lvl3pPr>
            <a:lvl4pPr>
              <a:defRPr>
                <a:solidFill>
                  <a:srgbClr val="5C565C"/>
                </a:solidFill>
                <a:latin typeface="Arial" panose="020B0604020202020204" pitchFamily="34" charset="0"/>
              </a:defRPr>
            </a:lvl4pPr>
            <a:lvl5pPr>
              <a:defRPr>
                <a:solidFill>
                  <a:srgbClr val="5C565C"/>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451289" y="1131727"/>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381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spTree>
    <p:extLst>
      <p:ext uri="{BB962C8B-B14F-4D97-AF65-F5344CB8AC3E}">
        <p14:creationId xmlns:p14="http://schemas.microsoft.com/office/powerpoint/2010/main" val="65069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ine Break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664F3BF6-5B1B-4D6F-B152-E0DB17DF14FD}"/>
              </a:ext>
            </a:extLst>
          </p:cNvPr>
          <p:cNvCxnSpPr>
            <a:cxnSpLocks/>
          </p:cNvCxnSpPr>
          <p:nvPr userDrawn="1"/>
        </p:nvCxnSpPr>
        <p:spPr>
          <a:xfrm>
            <a:off x="6096000" y="2505340"/>
            <a:ext cx="0" cy="184732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241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n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spTree>
    <p:extLst>
      <p:ext uri="{BB962C8B-B14F-4D97-AF65-F5344CB8AC3E}">
        <p14:creationId xmlns:p14="http://schemas.microsoft.com/office/powerpoint/2010/main" val="209411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low lin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368300" y="1900238"/>
            <a:ext cx="10995025" cy="1528762"/>
          </a:xfrm>
        </p:spPr>
        <p:txBody>
          <a:bodyPr/>
          <a:lstStyle>
            <a:lvl1pPr>
              <a:defRPr>
                <a:solidFill>
                  <a:srgbClr val="5C565C"/>
                </a:solidFill>
                <a:latin typeface="Arial" panose="020B0604020202020204" pitchFamily="34" charset="0"/>
              </a:defRPr>
            </a:lvl1pPr>
            <a:lvl2pPr>
              <a:defRPr>
                <a:solidFill>
                  <a:srgbClr val="5C565C"/>
                </a:solidFill>
                <a:latin typeface="Arial" panose="020B0604020202020204" pitchFamily="34" charset="0"/>
              </a:defRPr>
            </a:lvl2pPr>
            <a:lvl3pPr>
              <a:defRPr>
                <a:solidFill>
                  <a:srgbClr val="5C565C"/>
                </a:solidFill>
                <a:latin typeface="Arial" panose="020B0604020202020204" pitchFamily="34" charset="0"/>
              </a:defRPr>
            </a:lvl3pPr>
            <a:lvl4pPr>
              <a:defRPr>
                <a:solidFill>
                  <a:srgbClr val="5C565C"/>
                </a:solidFill>
                <a:latin typeface="Arial" panose="020B0604020202020204" pitchFamily="34" charset="0"/>
              </a:defRPr>
            </a:lvl4pPr>
            <a:lvl5pPr>
              <a:defRPr>
                <a:solidFill>
                  <a:srgbClr val="5C565C"/>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p:nvPr userDrawn="1"/>
        </p:nvCxnSpPr>
        <p:spPr>
          <a:xfrm>
            <a:off x="451289" y="1783579"/>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110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userDrawn="1"/>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2877478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B1000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89B4DA-D52C-40D7-A3DE-6FBE6DA943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60809" y="2235200"/>
            <a:ext cx="9144000" cy="2387600"/>
          </a:xfrm>
        </p:spPr>
        <p:txBody>
          <a:bodyPr anchor="ctr">
            <a:normAutofit/>
          </a:bodyPr>
          <a:lstStyle>
            <a:lvl1pPr algn="l">
              <a:defRPr sz="4800">
                <a:solidFill>
                  <a:schemeClr val="bg1"/>
                </a:solidFill>
                <a:latin typeface="Arial" panose="020B060402020202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2228629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userDrawn="1"/>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414963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userDrawn="1"/>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41067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9E934A-BEF1-41F6-8068-F7A6FA18330A}"/>
              </a:ext>
            </a:extLst>
          </p:cNvPr>
          <p:cNvCxnSpPr/>
          <p:nvPr userDrawn="1"/>
        </p:nvCxnSpPr>
        <p:spPr>
          <a:xfrm>
            <a:off x="5624623" y="2505340"/>
            <a:ext cx="0" cy="184732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37DB982-17DD-4C85-B7E0-3C17C18C72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3681590499"/>
      </p:ext>
    </p:extLst>
  </p:cSld>
  <p:clrMapOvr>
    <a:masterClrMapping/>
  </p:clrMapOvr>
  <p:extLst>
    <p:ext uri="{DCECCB84-F9BA-43D5-87BE-67443E8EF086}">
      <p15:sldGuideLst xmlns:p15="http://schemas.microsoft.com/office/powerpoint/2012/main">
        <p15:guide id="1" orient="horz" pos="2448">
          <p15:clr>
            <a:srgbClr val="FBAE40"/>
          </p15:clr>
        </p15:guide>
        <p15:guide id="2" pos="115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336578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40796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7785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246027"/>
            <a:ext cx="11061144" cy="0"/>
          </a:xfrm>
          <a:prstGeom prst="line">
            <a:avLst/>
          </a:prstGeom>
          <a:ln w="19050">
            <a:solidFill>
              <a:srgbClr val="B1000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211B92-EB81-5487-CAC5-B1C81A32451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546272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tex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pic>
        <p:nvPicPr>
          <p:cNvPr id="4" name="Content Placeholder 4">
            <a:extLst>
              <a:ext uri="{FF2B5EF4-FFF2-40B4-BE49-F238E27FC236}">
                <a16:creationId xmlns:a16="http://schemas.microsoft.com/office/drawing/2014/main" id="{A9D9F032-4EEF-C74B-42B3-6CA09F10C9B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596900"/>
          </a:xfrm>
          <a:prstGeom prst="rect">
            <a:avLst/>
          </a:prstGeom>
        </p:spPr>
      </p:pic>
      <p:pic>
        <p:nvPicPr>
          <p:cNvPr id="5" name="Picture 4">
            <a:extLst>
              <a:ext uri="{FF2B5EF4-FFF2-40B4-BE49-F238E27FC236}">
                <a16:creationId xmlns:a16="http://schemas.microsoft.com/office/drawing/2014/main" id="{FD3E7B64-6A89-3BA7-D5F4-A6093F15F72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flipH="1" flipV="1">
            <a:off x="0" y="6141720"/>
            <a:ext cx="12192000" cy="728980"/>
          </a:xfrm>
          <a:prstGeom prst="rect">
            <a:avLst/>
          </a:prstGeom>
        </p:spPr>
      </p:pic>
      <p:sp>
        <p:nvSpPr>
          <p:cNvPr id="8" name="Text Placeholder 2">
            <a:extLst>
              <a:ext uri="{FF2B5EF4-FFF2-40B4-BE49-F238E27FC236}">
                <a16:creationId xmlns:a16="http://schemas.microsoft.com/office/drawing/2014/main" id="{AD62796B-EE40-9723-D008-5DB1819DC2DB}"/>
              </a:ext>
            </a:extLst>
          </p:cNvPr>
          <p:cNvSpPr>
            <a:spLocks noGrp="1"/>
          </p:cNvSpPr>
          <p:nvPr>
            <p:ph type="body" sz="quarter" idx="16"/>
          </p:nvPr>
        </p:nvSpPr>
        <p:spPr>
          <a:xfrm>
            <a:off x="499008" y="1449736"/>
            <a:ext cx="10995025" cy="3878519"/>
          </a:xfrm>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3085B4C6-D063-8057-7EE3-F8F0561AD266}"/>
              </a:ext>
            </a:extLst>
          </p:cNvPr>
          <p:cNvSpPr>
            <a:spLocks noGrp="1"/>
          </p:cNvSpPr>
          <p:nvPr>
            <p:ph type="body" sz="quarter" idx="13"/>
          </p:nvPr>
        </p:nvSpPr>
        <p:spPr>
          <a:xfrm>
            <a:off x="499007" y="807309"/>
            <a:ext cx="10995025" cy="554038"/>
          </a:xfrm>
        </p:spPr>
        <p:txBody>
          <a:bodyPr>
            <a:normAutofit/>
          </a:bodyPr>
          <a:lstStyle>
            <a:lvl1pPr marL="0" indent="0">
              <a:lnSpc>
                <a:spcPts val="3400"/>
              </a:lnSpc>
              <a:buNone/>
              <a:defRPr sz="320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7568281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ext blu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35081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2070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188877"/>
            <a:ext cx="11061144" cy="0"/>
          </a:xfrm>
          <a:prstGeom prst="line">
            <a:avLst/>
          </a:prstGeom>
          <a:ln w="19050">
            <a:solidFill>
              <a:srgbClr val="185DAB"/>
            </a:solidFill>
          </a:ln>
        </p:spPr>
        <p:style>
          <a:lnRef idx="1">
            <a:schemeClr val="accent1"/>
          </a:lnRef>
          <a:fillRef idx="0">
            <a:schemeClr val="accent1"/>
          </a:fillRef>
          <a:effectRef idx="0">
            <a:schemeClr val="accent1"/>
          </a:effectRef>
          <a:fontRef idx="minor">
            <a:schemeClr val="tx1"/>
          </a:fontRef>
        </p:style>
      </p:cxnSp>
      <p:pic>
        <p:nvPicPr>
          <p:cNvPr id="2" name="Content Placeholder 4">
            <a:extLst>
              <a:ext uri="{FF2B5EF4-FFF2-40B4-BE49-F238E27FC236}">
                <a16:creationId xmlns:a16="http://schemas.microsoft.com/office/drawing/2014/main" id="{9A8E4F78-C075-9A52-4E5B-BB138EC3E72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541127"/>
          </a:xfrm>
          <a:prstGeom prst="rect">
            <a:avLst/>
          </a:prstGeom>
        </p:spPr>
      </p:pic>
    </p:spTree>
    <p:extLst>
      <p:ext uri="{BB962C8B-B14F-4D97-AF65-F5344CB8AC3E}">
        <p14:creationId xmlns:p14="http://schemas.microsoft.com/office/powerpoint/2010/main" val="1203049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26A5-3D3F-718C-1E14-E80A42383D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BABAF-8E8F-B5E6-15FE-571403FAFC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D7AF5-D814-19AE-AFE7-2A14B310DBF1}"/>
              </a:ext>
            </a:extLst>
          </p:cNvPr>
          <p:cNvSpPr>
            <a:spLocks noGrp="1"/>
          </p:cNvSpPr>
          <p:nvPr>
            <p:ph type="dt" sz="half" idx="10"/>
          </p:nvPr>
        </p:nvSpPr>
        <p:spPr/>
        <p:txBody>
          <a:bodyPr/>
          <a:lstStyle/>
          <a:p>
            <a:fld id="{45AA7FA7-97F9-43D8-9D06-5AA14338F153}" type="datetimeFigureOut">
              <a:rPr lang="en-US" smtClean="0"/>
              <a:t>9/11/2023</a:t>
            </a:fld>
            <a:endParaRPr lang="en-US"/>
          </a:p>
        </p:txBody>
      </p:sp>
      <p:sp>
        <p:nvSpPr>
          <p:cNvPr id="5" name="Footer Placeholder 4">
            <a:extLst>
              <a:ext uri="{FF2B5EF4-FFF2-40B4-BE49-F238E27FC236}">
                <a16:creationId xmlns:a16="http://schemas.microsoft.com/office/drawing/2014/main" id="{20C84057-BE50-9F0C-3AAE-E0A3539A1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362D2-7352-7A34-BAFB-D6CD69EC2B16}"/>
              </a:ext>
            </a:extLst>
          </p:cNvPr>
          <p:cNvSpPr>
            <a:spLocks noGrp="1"/>
          </p:cNvSpPr>
          <p:nvPr>
            <p:ph type="sldNum" sz="quarter" idx="12"/>
          </p:nvPr>
        </p:nvSpPr>
        <p:spPr/>
        <p:txBody>
          <a:bodyPr/>
          <a:lstStyle/>
          <a:p>
            <a:fld id="{A766A1F6-FB3C-40D5-A8B9-26945C68813F}" type="slidenum">
              <a:rPr lang="en-US" smtClean="0"/>
              <a:t>‹#›</a:t>
            </a:fld>
            <a:endParaRPr lang="en-US"/>
          </a:p>
        </p:txBody>
      </p:sp>
    </p:spTree>
    <p:extLst>
      <p:ext uri="{BB962C8B-B14F-4D97-AF65-F5344CB8AC3E}">
        <p14:creationId xmlns:p14="http://schemas.microsoft.com/office/powerpoint/2010/main" val="3597538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userDrawn="1"/>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07883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pic>
        <p:nvPicPr>
          <p:cNvPr id="4" name="Picture 3">
            <a:extLst>
              <a:ext uri="{FF2B5EF4-FFF2-40B4-BE49-F238E27FC236}">
                <a16:creationId xmlns:a16="http://schemas.microsoft.com/office/drawing/2014/main" id="{C6E9199C-0BEC-4710-93ED-5DE341D7C1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41148574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40796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7785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246027"/>
            <a:ext cx="11061144" cy="0"/>
          </a:xfrm>
          <a:prstGeom prst="line">
            <a:avLst/>
          </a:prstGeom>
          <a:ln w="19050">
            <a:solidFill>
              <a:srgbClr val="B1000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211B92-EB81-5487-CAC5-B1C81A32451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3975191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tex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pic>
        <p:nvPicPr>
          <p:cNvPr id="4" name="Content Placeholder 4">
            <a:extLst>
              <a:ext uri="{FF2B5EF4-FFF2-40B4-BE49-F238E27FC236}">
                <a16:creationId xmlns:a16="http://schemas.microsoft.com/office/drawing/2014/main" id="{A9D9F032-4EEF-C74B-42B3-6CA09F10C9B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596900"/>
          </a:xfrm>
          <a:prstGeom prst="rect">
            <a:avLst/>
          </a:prstGeom>
        </p:spPr>
      </p:pic>
      <p:pic>
        <p:nvPicPr>
          <p:cNvPr id="5" name="Picture 4">
            <a:extLst>
              <a:ext uri="{FF2B5EF4-FFF2-40B4-BE49-F238E27FC236}">
                <a16:creationId xmlns:a16="http://schemas.microsoft.com/office/drawing/2014/main" id="{FD3E7B64-6A89-3BA7-D5F4-A6093F15F72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flipH="1" flipV="1">
            <a:off x="0" y="6141720"/>
            <a:ext cx="12192000" cy="728980"/>
          </a:xfrm>
          <a:prstGeom prst="rect">
            <a:avLst/>
          </a:prstGeom>
        </p:spPr>
      </p:pic>
      <p:sp>
        <p:nvSpPr>
          <p:cNvPr id="8" name="Text Placeholder 2">
            <a:extLst>
              <a:ext uri="{FF2B5EF4-FFF2-40B4-BE49-F238E27FC236}">
                <a16:creationId xmlns:a16="http://schemas.microsoft.com/office/drawing/2014/main" id="{AD62796B-EE40-9723-D008-5DB1819DC2DB}"/>
              </a:ext>
            </a:extLst>
          </p:cNvPr>
          <p:cNvSpPr>
            <a:spLocks noGrp="1"/>
          </p:cNvSpPr>
          <p:nvPr>
            <p:ph type="body" sz="quarter" idx="16"/>
          </p:nvPr>
        </p:nvSpPr>
        <p:spPr>
          <a:xfrm>
            <a:off x="499008" y="1449736"/>
            <a:ext cx="10995025" cy="3878519"/>
          </a:xfrm>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3085B4C6-D063-8057-7EE3-F8F0561AD266}"/>
              </a:ext>
            </a:extLst>
          </p:cNvPr>
          <p:cNvSpPr>
            <a:spLocks noGrp="1"/>
          </p:cNvSpPr>
          <p:nvPr>
            <p:ph type="body" sz="quarter" idx="13"/>
          </p:nvPr>
        </p:nvSpPr>
        <p:spPr>
          <a:xfrm>
            <a:off x="499007" y="807309"/>
            <a:ext cx="10995025" cy="554038"/>
          </a:xfrm>
        </p:spPr>
        <p:txBody>
          <a:bodyPr>
            <a:normAutofit/>
          </a:bodyPr>
          <a:lstStyle>
            <a:lvl1pPr marL="0" indent="0">
              <a:lnSpc>
                <a:spcPts val="3400"/>
              </a:lnSpc>
              <a:buNone/>
              <a:defRPr sz="320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127519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text blu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35081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2070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188877"/>
            <a:ext cx="11061144" cy="0"/>
          </a:xfrm>
          <a:prstGeom prst="line">
            <a:avLst/>
          </a:prstGeom>
          <a:ln w="19050">
            <a:solidFill>
              <a:srgbClr val="185DAB"/>
            </a:solidFill>
          </a:ln>
        </p:spPr>
        <p:style>
          <a:lnRef idx="1">
            <a:schemeClr val="accent1"/>
          </a:lnRef>
          <a:fillRef idx="0">
            <a:schemeClr val="accent1"/>
          </a:fillRef>
          <a:effectRef idx="0">
            <a:schemeClr val="accent1"/>
          </a:effectRef>
          <a:fontRef idx="minor">
            <a:schemeClr val="tx1"/>
          </a:fontRef>
        </p:style>
      </p:cxnSp>
      <p:pic>
        <p:nvPicPr>
          <p:cNvPr id="2" name="Content Placeholder 4">
            <a:extLst>
              <a:ext uri="{FF2B5EF4-FFF2-40B4-BE49-F238E27FC236}">
                <a16:creationId xmlns:a16="http://schemas.microsoft.com/office/drawing/2014/main" id="{9A8E4F78-C075-9A52-4E5B-BB138EC3E72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541127"/>
          </a:xfrm>
          <a:prstGeom prst="rect">
            <a:avLst/>
          </a:prstGeom>
        </p:spPr>
      </p:pic>
    </p:spTree>
    <p:extLst>
      <p:ext uri="{BB962C8B-B14F-4D97-AF65-F5344CB8AC3E}">
        <p14:creationId xmlns:p14="http://schemas.microsoft.com/office/powerpoint/2010/main" val="4280013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1097647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userDrawn="1"/>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7596400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40796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7785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246027"/>
            <a:ext cx="11061144" cy="0"/>
          </a:xfrm>
          <a:prstGeom prst="line">
            <a:avLst/>
          </a:prstGeom>
          <a:ln w="19050">
            <a:solidFill>
              <a:srgbClr val="B1000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211B92-EB81-5487-CAC5-B1C81A32451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911998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7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userDrawn="1"/>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13423949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tex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pic>
        <p:nvPicPr>
          <p:cNvPr id="4" name="Content Placeholder 4">
            <a:extLst>
              <a:ext uri="{FF2B5EF4-FFF2-40B4-BE49-F238E27FC236}">
                <a16:creationId xmlns:a16="http://schemas.microsoft.com/office/drawing/2014/main" id="{A9D9F032-4EEF-C74B-42B3-6CA09F10C9B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596900"/>
          </a:xfrm>
          <a:prstGeom prst="rect">
            <a:avLst/>
          </a:prstGeom>
        </p:spPr>
      </p:pic>
      <p:pic>
        <p:nvPicPr>
          <p:cNvPr id="5" name="Picture 4">
            <a:extLst>
              <a:ext uri="{FF2B5EF4-FFF2-40B4-BE49-F238E27FC236}">
                <a16:creationId xmlns:a16="http://schemas.microsoft.com/office/drawing/2014/main" id="{FD3E7B64-6A89-3BA7-D5F4-A6093F15F72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flipH="1" flipV="1">
            <a:off x="0" y="6141720"/>
            <a:ext cx="12192000" cy="728980"/>
          </a:xfrm>
          <a:prstGeom prst="rect">
            <a:avLst/>
          </a:prstGeom>
        </p:spPr>
      </p:pic>
      <p:sp>
        <p:nvSpPr>
          <p:cNvPr id="8" name="Text Placeholder 2">
            <a:extLst>
              <a:ext uri="{FF2B5EF4-FFF2-40B4-BE49-F238E27FC236}">
                <a16:creationId xmlns:a16="http://schemas.microsoft.com/office/drawing/2014/main" id="{AD62796B-EE40-9723-D008-5DB1819DC2DB}"/>
              </a:ext>
            </a:extLst>
          </p:cNvPr>
          <p:cNvSpPr>
            <a:spLocks noGrp="1"/>
          </p:cNvSpPr>
          <p:nvPr>
            <p:ph type="body" sz="quarter" idx="16"/>
          </p:nvPr>
        </p:nvSpPr>
        <p:spPr>
          <a:xfrm>
            <a:off x="499008" y="1449736"/>
            <a:ext cx="10995025" cy="3878519"/>
          </a:xfrm>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3085B4C6-D063-8057-7EE3-F8F0561AD266}"/>
              </a:ext>
            </a:extLst>
          </p:cNvPr>
          <p:cNvSpPr>
            <a:spLocks noGrp="1"/>
          </p:cNvSpPr>
          <p:nvPr>
            <p:ph type="body" sz="quarter" idx="13"/>
          </p:nvPr>
        </p:nvSpPr>
        <p:spPr>
          <a:xfrm>
            <a:off x="499007" y="807309"/>
            <a:ext cx="10995025" cy="554038"/>
          </a:xfrm>
        </p:spPr>
        <p:txBody>
          <a:bodyPr>
            <a:normAutofit/>
          </a:bodyPr>
          <a:lstStyle>
            <a:lvl1pPr marL="0" indent="0">
              <a:lnSpc>
                <a:spcPts val="3400"/>
              </a:lnSpc>
              <a:buNone/>
              <a:defRPr sz="320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549810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text blu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35081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2070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188877"/>
            <a:ext cx="11061144" cy="0"/>
          </a:xfrm>
          <a:prstGeom prst="line">
            <a:avLst/>
          </a:prstGeom>
          <a:ln w="19050">
            <a:solidFill>
              <a:srgbClr val="185DAB"/>
            </a:solidFill>
          </a:ln>
        </p:spPr>
        <p:style>
          <a:lnRef idx="1">
            <a:schemeClr val="accent1"/>
          </a:lnRef>
          <a:fillRef idx="0">
            <a:schemeClr val="accent1"/>
          </a:fillRef>
          <a:effectRef idx="0">
            <a:schemeClr val="accent1"/>
          </a:effectRef>
          <a:fontRef idx="minor">
            <a:schemeClr val="tx1"/>
          </a:fontRef>
        </p:style>
      </p:cxnSp>
      <p:pic>
        <p:nvPicPr>
          <p:cNvPr id="2" name="Content Placeholder 4">
            <a:extLst>
              <a:ext uri="{FF2B5EF4-FFF2-40B4-BE49-F238E27FC236}">
                <a16:creationId xmlns:a16="http://schemas.microsoft.com/office/drawing/2014/main" id="{9A8E4F78-C075-9A52-4E5B-BB138EC3E72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541127"/>
          </a:xfrm>
          <a:prstGeom prst="rect">
            <a:avLst/>
          </a:prstGeom>
        </p:spPr>
      </p:pic>
    </p:spTree>
    <p:extLst>
      <p:ext uri="{BB962C8B-B14F-4D97-AF65-F5344CB8AC3E}">
        <p14:creationId xmlns:p14="http://schemas.microsoft.com/office/powerpoint/2010/main" val="1615782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36681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9E934A-BEF1-41F6-8068-F7A6FA18330A}"/>
              </a:ext>
            </a:extLst>
          </p:cNvPr>
          <p:cNvCxnSpPr/>
          <p:nvPr userDrawn="1"/>
        </p:nvCxnSpPr>
        <p:spPr>
          <a:xfrm>
            <a:off x="5624623" y="2505340"/>
            <a:ext cx="0" cy="184732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37DB982-17DD-4C85-B7E0-3C17C18C72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54007604"/>
      </p:ext>
    </p:extLst>
  </p:cSld>
  <p:clrMapOvr>
    <a:masterClrMapping/>
  </p:clrMapOvr>
  <p:extLst>
    <p:ext uri="{DCECCB84-F9BA-43D5-87BE-67443E8EF086}">
      <p15:sldGuideLst xmlns:p15="http://schemas.microsoft.com/office/powerpoint/2012/main">
        <p15:guide id="1" orient="horz" pos="2448">
          <p15:clr>
            <a:srgbClr val="FBAE40"/>
          </p15:clr>
        </p15:guide>
        <p15:guide id="2" pos="11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5171-EDC6-45E6-8266-38E54272FA27}"/>
              </a:ext>
            </a:extLst>
          </p:cNvPr>
          <p:cNvSpPr>
            <a:spLocks noGrp="1"/>
          </p:cNvSpPr>
          <p:nvPr>
            <p:ph type="title"/>
          </p:nvPr>
        </p:nvSpPr>
        <p:spPr>
          <a:xfrm>
            <a:off x="291441" y="462932"/>
            <a:ext cx="4671084" cy="438542"/>
          </a:xfrm>
        </p:spPr>
        <p:txBody>
          <a:bodyPr/>
          <a:lstStyle>
            <a:lvl1pPr>
              <a:lnSpc>
                <a:spcPts val="3400"/>
              </a:lnSpc>
              <a:defRPr>
                <a:solidFill>
                  <a:srgbClr val="ED1C2E"/>
                </a:solidFill>
              </a:defRPr>
            </a:lvl1pPr>
          </a:lstStyle>
          <a:p>
            <a:r>
              <a:rPr lang="en-US"/>
              <a:t>Click to edit Master title style</a:t>
            </a:r>
            <a:endParaRPr lang="en-US" dirty="0"/>
          </a:p>
        </p:txBody>
      </p:sp>
    </p:spTree>
    <p:extLst>
      <p:ext uri="{BB962C8B-B14F-4D97-AF65-F5344CB8AC3E}">
        <p14:creationId xmlns:p14="http://schemas.microsoft.com/office/powerpoint/2010/main" val="3513267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cxnSp>
        <p:nvCxnSpPr>
          <p:cNvPr id="2" name="Straight Connector 1">
            <a:extLst>
              <a:ext uri="{FF2B5EF4-FFF2-40B4-BE49-F238E27FC236}">
                <a16:creationId xmlns:a16="http://schemas.microsoft.com/office/drawing/2014/main" id="{78726FE4-0C64-1583-D84D-35FD79FB1D67}"/>
              </a:ext>
            </a:extLst>
          </p:cNvPr>
          <p:cNvCxnSpPr/>
          <p:nvPr userDrawn="1"/>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91F7DC3-0818-C1E7-B6A2-5029E63934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1313846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pic>
        <p:nvPicPr>
          <p:cNvPr id="4" name="Picture 3">
            <a:extLst>
              <a:ext uri="{FF2B5EF4-FFF2-40B4-BE49-F238E27FC236}">
                <a16:creationId xmlns:a16="http://schemas.microsoft.com/office/drawing/2014/main" id="{C6E9199C-0BEC-4710-93ED-5DE341D7C1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2238113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89E934A-BEF1-41F6-8068-F7A6FA18330A}"/>
              </a:ext>
            </a:extLst>
          </p:cNvPr>
          <p:cNvCxnSpPr/>
          <p:nvPr/>
        </p:nvCxnSpPr>
        <p:spPr>
          <a:xfrm>
            <a:off x="5624623" y="2505340"/>
            <a:ext cx="0" cy="184732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37DB982-17DD-4C85-B7E0-3C17C18C72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3104488701"/>
      </p:ext>
    </p:extLst>
  </p:cSld>
  <p:clrMapOvr>
    <a:masterClrMapping/>
  </p:clrMapOvr>
  <p:extLst>
    <p:ext uri="{DCECCB84-F9BA-43D5-87BE-67443E8EF086}">
      <p15:sldGuideLst xmlns:p15="http://schemas.microsoft.com/office/powerpoint/2012/main">
        <p15:guide id="1" orient="horz" pos="2448">
          <p15:clr>
            <a:srgbClr val="FBAE40"/>
          </p15:clr>
        </p15:guide>
        <p15:guide id="2" pos="115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91558A70-47A7-D455-5318-9997AF67D5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Tree>
    <p:extLst>
      <p:ext uri="{BB962C8B-B14F-4D97-AF65-F5344CB8AC3E}">
        <p14:creationId xmlns:p14="http://schemas.microsoft.com/office/powerpoint/2010/main" val="429282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0A9461-4BC8-814C-83FB-1EBFA2D9E054}" type="datetimeFigureOut">
              <a:rPr lang="en-US" smtClean="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1244657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2B1AD7-642C-4D74-B21B-17F0E57A14D0}"/>
              </a:ext>
            </a:extLst>
          </p:cNvPr>
          <p:cNvSpPr>
            <a:spLocks noGrp="1"/>
          </p:cNvSpPr>
          <p:nvPr>
            <p:ph type="title"/>
          </p:nvPr>
        </p:nvSpPr>
        <p:spPr>
          <a:xfrm>
            <a:off x="291441" y="338292"/>
            <a:ext cx="6308864" cy="1325563"/>
          </a:xfrm>
        </p:spPr>
        <p:txBody>
          <a:bodyPr/>
          <a:lstStyle>
            <a:lvl1pPr>
              <a:lnSpc>
                <a:spcPts val="3430"/>
              </a:lnSpc>
              <a:defRPr>
                <a:solidFill>
                  <a:srgbClr val="ED1C2E"/>
                </a:solidFill>
                <a:latin typeface="Trajan Pro" panose="02020502050506020301" pitchFamily="18"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70A9461-4BC8-814C-83FB-1EBFA2D9E054}" type="datetimeFigureOut">
              <a:rPr lang="en-US" smtClean="0"/>
              <a:pPr/>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4147631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A9461-4BC8-814C-83FB-1EBFA2D9E054}"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D5E9F-B6AC-C542-86D7-5ADA213D8EEB}" type="slidenum">
              <a:rPr lang="en-US" smtClean="0"/>
              <a:t>‹#›</a:t>
            </a:fld>
            <a:endParaRPr lang="en-US"/>
          </a:p>
        </p:txBody>
      </p:sp>
    </p:spTree>
    <p:extLst>
      <p:ext uri="{BB962C8B-B14F-4D97-AF65-F5344CB8AC3E}">
        <p14:creationId xmlns:p14="http://schemas.microsoft.com/office/powerpoint/2010/main" val="381228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1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589060"/>
            <a:ext cx="3901440" cy="162941"/>
          </a:xfrm>
          <a:prstGeom prst="rect">
            <a:avLst/>
          </a:prstGeom>
        </p:spPr>
        <p:txBody>
          <a:bodyPr lIns="0" tIns="0" rIns="0" bIns="0"/>
          <a:lstStyle>
            <a:lvl1pPr algn="ctr">
              <a:defRPr sz="927">
                <a:solidFill>
                  <a:schemeClr val="tx1">
                    <a:tint val="75000"/>
                  </a:schemeClr>
                </a:solidFill>
              </a:defRPr>
            </a:lvl1pPr>
          </a:lstStyle>
          <a:p>
            <a:endParaRPr lang="en-US" dirty="0"/>
          </a:p>
        </p:txBody>
      </p:sp>
      <p:sp>
        <p:nvSpPr>
          <p:cNvPr id="3" name="Holder 3"/>
          <p:cNvSpPr>
            <a:spLocks noGrp="1"/>
          </p:cNvSpPr>
          <p:nvPr>
            <p:ph type="dt" sz="half" idx="6"/>
          </p:nvPr>
        </p:nvSpPr>
        <p:spPr>
          <a:xfrm>
            <a:off x="609600" y="6589060"/>
            <a:ext cx="2804160" cy="162941"/>
          </a:xfrm>
          <a:prstGeom prst="rect">
            <a:avLst/>
          </a:prstGeom>
        </p:spPr>
        <p:txBody>
          <a:bodyPr lIns="0" tIns="0" rIns="0" bIns="0"/>
          <a:lstStyle>
            <a:lvl1pPr algn="l">
              <a:defRPr sz="927">
                <a:solidFill>
                  <a:schemeClr val="tx1">
                    <a:tint val="75000"/>
                  </a:schemeClr>
                </a:solidFill>
              </a:defRPr>
            </a:lvl1pPr>
          </a:lstStyle>
          <a:p>
            <a:fld id="{370A9461-4BC8-814C-83FB-1EBFA2D9E054}" type="datetimeFigureOut">
              <a:rPr lang="en-US" smtClean="0"/>
              <a:pPr/>
              <a:t>9/11/2023</a:t>
            </a:fld>
            <a:endParaRPr lang="en-US" dirty="0"/>
          </a:p>
        </p:txBody>
      </p:sp>
      <p:sp>
        <p:nvSpPr>
          <p:cNvPr id="4" name="Holder 4"/>
          <p:cNvSpPr>
            <a:spLocks noGrp="1"/>
          </p:cNvSpPr>
          <p:nvPr>
            <p:ph type="sldNum" sz="quarter" idx="7"/>
          </p:nvPr>
        </p:nvSpPr>
        <p:spPr>
          <a:xfrm>
            <a:off x="8778240" y="6589060"/>
            <a:ext cx="2804160" cy="162941"/>
          </a:xfrm>
          <a:prstGeom prst="rect">
            <a:avLst/>
          </a:prstGeom>
        </p:spPr>
        <p:txBody>
          <a:bodyPr lIns="0" tIns="0" rIns="0" bIns="0"/>
          <a:lstStyle>
            <a:lvl1pPr algn="r">
              <a:defRPr sz="927">
                <a:solidFill>
                  <a:schemeClr val="tx1">
                    <a:tint val="75000"/>
                  </a:schemeClr>
                </a:solidFill>
              </a:defRPr>
            </a:lvl1pPr>
          </a:lstStyle>
          <a:p>
            <a:fld id="{C61D5E9F-B6AC-C542-86D7-5ADA213D8EEB}" type="slidenum">
              <a:rPr lang="en-US" smtClean="0"/>
              <a:pPr/>
              <a:t>‹#›</a:t>
            </a:fld>
            <a:endParaRPr lang="en-US" dirty="0"/>
          </a:p>
        </p:txBody>
      </p:sp>
      <p:sp>
        <p:nvSpPr>
          <p:cNvPr id="14" name="Title 13">
            <a:extLst>
              <a:ext uri="{FF2B5EF4-FFF2-40B4-BE49-F238E27FC236}">
                <a16:creationId xmlns:a16="http://schemas.microsoft.com/office/drawing/2014/main" id="{46875861-702E-4FA6-AE93-6035E8E9161D}"/>
              </a:ext>
            </a:extLst>
          </p:cNvPr>
          <p:cNvSpPr>
            <a:spLocks noGrp="1"/>
          </p:cNvSpPr>
          <p:nvPr>
            <p:ph type="title"/>
          </p:nvPr>
        </p:nvSpPr>
        <p:spPr>
          <a:xfrm>
            <a:off x="1293091" y="3697941"/>
            <a:ext cx="9605819" cy="1143000"/>
          </a:xfrm>
        </p:spPr>
        <p:txBody>
          <a:bodyPr/>
          <a:lstStyle>
            <a:lvl1pPr>
              <a:defRPr>
                <a:solidFill>
                  <a:schemeClr val="tx1">
                    <a:lumMod val="75000"/>
                    <a:lumOff val="25000"/>
                  </a:schemeClr>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E81A73F4-B1E6-4636-BE17-088544B167FC}"/>
              </a:ext>
            </a:extLst>
          </p:cNvPr>
          <p:cNvSpPr>
            <a:spLocks noGrp="1"/>
          </p:cNvSpPr>
          <p:nvPr>
            <p:ph type="body" sz="quarter" idx="10"/>
          </p:nvPr>
        </p:nvSpPr>
        <p:spPr>
          <a:xfrm>
            <a:off x="1293091" y="4840941"/>
            <a:ext cx="9605819" cy="739588"/>
          </a:xfrm>
        </p:spPr>
        <p:txBody>
          <a:bodyPr/>
          <a:lstStyle>
            <a:lvl1pPr marL="0" indent="0">
              <a:buNone/>
              <a:defRPr/>
            </a:lvl1pPr>
            <a:lvl2pPr marL="403433" indent="0">
              <a:buNone/>
              <a:defRPr/>
            </a:lvl2pPr>
            <a:lvl3pPr marL="806867" indent="0">
              <a:buNone/>
              <a:defRPr/>
            </a:lvl3pPr>
            <a:lvl4pPr marL="1210300" indent="0">
              <a:buNone/>
              <a:defRPr/>
            </a:lvl4pPr>
            <a:lvl5pPr marL="1613733" indent="0">
              <a:buNone/>
              <a:defRPr/>
            </a:lvl5pPr>
          </a:lstStyle>
          <a:p>
            <a:pPr lvl="0"/>
            <a:r>
              <a:rPr lang="en-US"/>
              <a:t>Click to edit Master text styles</a:t>
            </a:r>
          </a:p>
        </p:txBody>
      </p:sp>
    </p:spTree>
    <p:extLst>
      <p:ext uri="{BB962C8B-B14F-4D97-AF65-F5344CB8AC3E}">
        <p14:creationId xmlns:p14="http://schemas.microsoft.com/office/powerpoint/2010/main" val="2012847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6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6F7C640-A39E-4110-BADC-7A616A8F5BFE}"/>
              </a:ext>
            </a:extLst>
          </p:cNvPr>
          <p:cNvSpPr>
            <a:spLocks noGrp="1"/>
          </p:cNvSpPr>
          <p:nvPr>
            <p:ph type="pic" sz="quarter" idx="13"/>
          </p:nvPr>
        </p:nvSpPr>
        <p:spPr>
          <a:xfrm>
            <a:off x="1" y="2823882"/>
            <a:ext cx="5407207" cy="4034118"/>
          </a:xfrm>
          <a:prstGeom prst="rect">
            <a:avLst/>
          </a:prstGeom>
        </p:spPr>
        <p:txBody>
          <a:bodyPr/>
          <a:lstStyle/>
          <a:p>
            <a:r>
              <a:rPr lang="en-US"/>
              <a:t>Click icon to add picture</a:t>
            </a:r>
          </a:p>
        </p:txBody>
      </p:sp>
      <p:sp>
        <p:nvSpPr>
          <p:cNvPr id="2" name="Title 1">
            <a:extLst>
              <a:ext uri="{FF2B5EF4-FFF2-40B4-BE49-F238E27FC236}">
                <a16:creationId xmlns:a16="http://schemas.microsoft.com/office/drawing/2014/main" id="{FC94F0B0-DF78-4AC2-90FA-E233DA5703FB}"/>
              </a:ext>
            </a:extLst>
          </p:cNvPr>
          <p:cNvSpPr>
            <a:spLocks noGrp="1"/>
          </p:cNvSpPr>
          <p:nvPr>
            <p:ph type="title"/>
          </p:nvPr>
        </p:nvSpPr>
        <p:spPr>
          <a:xfrm>
            <a:off x="5634183" y="1166218"/>
            <a:ext cx="5874327" cy="380194"/>
          </a:xfrm>
          <a:prstGeom prst="rect">
            <a:avLst/>
          </a:prstGeom>
        </p:spPr>
        <p:txBody>
          <a:bodyPr/>
          <a:lstStyle>
            <a:lvl1pPr>
              <a:defRPr sz="2471" b="0">
                <a:solidFill>
                  <a:schemeClr val="accent6"/>
                </a:solidFill>
              </a:defRPr>
            </a:lvl1pPr>
          </a:lstStyle>
          <a:p>
            <a:r>
              <a:rPr lang="en-US"/>
              <a:t>Click to edit Master title style</a:t>
            </a:r>
          </a:p>
        </p:txBody>
      </p:sp>
      <p:pic>
        <p:nvPicPr>
          <p:cNvPr id="11" name="Picture 10">
            <a:extLst>
              <a:ext uri="{FF2B5EF4-FFF2-40B4-BE49-F238E27FC236}">
                <a16:creationId xmlns:a16="http://schemas.microsoft.com/office/drawing/2014/main" id="{0D1FD316-B5D0-4C42-B0D8-3930F05B03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5407207" cy="2823882"/>
          </a:xfrm>
          <a:prstGeom prst="rect">
            <a:avLst/>
          </a:prstGeom>
        </p:spPr>
      </p:pic>
      <p:sp>
        <p:nvSpPr>
          <p:cNvPr id="13" name="Content Placeholder 12">
            <a:extLst>
              <a:ext uri="{FF2B5EF4-FFF2-40B4-BE49-F238E27FC236}">
                <a16:creationId xmlns:a16="http://schemas.microsoft.com/office/drawing/2014/main" id="{AE4F0FBE-5F66-4C74-A06E-7B2A0C2C9CEB}"/>
              </a:ext>
            </a:extLst>
          </p:cNvPr>
          <p:cNvSpPr>
            <a:spLocks noGrp="1"/>
          </p:cNvSpPr>
          <p:nvPr>
            <p:ph sz="quarter" idx="14"/>
          </p:nvPr>
        </p:nvSpPr>
        <p:spPr>
          <a:xfrm>
            <a:off x="5634183" y="1815353"/>
            <a:ext cx="5874327" cy="3630706"/>
          </a:xfrm>
          <a:prstGeom prst="rect">
            <a:avLst/>
          </a:prstGeom>
        </p:spPr>
        <p:txBody>
          <a:bodyPr>
            <a:noAutofit/>
          </a:bodyPr>
          <a:lstStyle>
            <a:lvl1pPr marL="0" indent="0">
              <a:lnSpc>
                <a:spcPct val="150000"/>
              </a:lnSpc>
              <a:buNone/>
              <a:defRPr sz="1765">
                <a:solidFill>
                  <a:schemeClr val="tx1">
                    <a:lumMod val="75000"/>
                    <a:lumOff val="25000"/>
                  </a:schemeClr>
                </a:solidFill>
              </a:defRPr>
            </a:lvl1pPr>
            <a:lvl2pPr marL="403433" indent="0">
              <a:lnSpc>
                <a:spcPct val="150000"/>
              </a:lnSpc>
              <a:buNone/>
              <a:defRPr sz="1765">
                <a:solidFill>
                  <a:schemeClr val="tx1">
                    <a:lumMod val="75000"/>
                    <a:lumOff val="25000"/>
                  </a:schemeClr>
                </a:solidFill>
              </a:defRPr>
            </a:lvl2pPr>
            <a:lvl3pPr marL="806867" indent="0">
              <a:lnSpc>
                <a:spcPct val="150000"/>
              </a:lnSpc>
              <a:buNone/>
              <a:defRPr sz="1765">
                <a:solidFill>
                  <a:schemeClr val="tx1">
                    <a:lumMod val="75000"/>
                    <a:lumOff val="25000"/>
                  </a:schemeClr>
                </a:solidFill>
              </a:defRPr>
            </a:lvl3pPr>
            <a:lvl4pPr marL="1210300" indent="0">
              <a:lnSpc>
                <a:spcPct val="150000"/>
              </a:lnSpc>
              <a:buNone/>
              <a:defRPr sz="1765">
                <a:solidFill>
                  <a:schemeClr val="tx1">
                    <a:lumMod val="75000"/>
                    <a:lumOff val="25000"/>
                  </a:schemeClr>
                </a:solidFill>
              </a:defRPr>
            </a:lvl4pPr>
            <a:lvl5pPr marL="1613733" indent="0">
              <a:lnSpc>
                <a:spcPct val="150000"/>
              </a:lnSpc>
              <a:buNone/>
              <a:defRPr sz="1765">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C88FB77D-D7F8-4B05-98D8-7E8F37E3A1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5273" y="6387353"/>
            <a:ext cx="2032000" cy="369794"/>
          </a:xfrm>
          <a:prstGeom prst="rect">
            <a:avLst/>
          </a:prstGeom>
        </p:spPr>
      </p:pic>
    </p:spTree>
    <p:extLst>
      <p:ext uri="{BB962C8B-B14F-4D97-AF65-F5344CB8AC3E}">
        <p14:creationId xmlns:p14="http://schemas.microsoft.com/office/powerpoint/2010/main" val="114082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42530830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5171-EDC6-45E6-8266-38E54272FA27}"/>
              </a:ext>
            </a:extLst>
          </p:cNvPr>
          <p:cNvSpPr>
            <a:spLocks noGrp="1"/>
          </p:cNvSpPr>
          <p:nvPr>
            <p:ph type="title"/>
          </p:nvPr>
        </p:nvSpPr>
        <p:spPr/>
        <p:txBody>
          <a:bodyPr/>
          <a:lstStyle/>
          <a:p>
            <a:r>
              <a:rPr lang="en-US"/>
              <a:t>Click to edit Master title style</a:t>
            </a:r>
          </a:p>
        </p:txBody>
      </p:sp>
      <p:sp>
        <p:nvSpPr>
          <p:cNvPr id="3" name="Holder 6">
            <a:extLst>
              <a:ext uri="{FF2B5EF4-FFF2-40B4-BE49-F238E27FC236}">
                <a16:creationId xmlns:a16="http://schemas.microsoft.com/office/drawing/2014/main" id="{91CAF42F-1939-4509-BC69-D03AD381C81B}"/>
              </a:ext>
            </a:extLst>
          </p:cNvPr>
          <p:cNvSpPr>
            <a:spLocks noGrp="1"/>
          </p:cNvSpPr>
          <p:nvPr>
            <p:ph type="sldNum" sz="quarter" idx="7"/>
          </p:nvPr>
        </p:nvSpPr>
        <p:spPr>
          <a:xfrm>
            <a:off x="8778240" y="6648193"/>
            <a:ext cx="2804160" cy="142573"/>
          </a:xfrm>
          <a:prstGeom prst="rect">
            <a:avLst/>
          </a:prstGeom>
        </p:spPr>
        <p:txBody>
          <a:bodyPr lIns="0" tIns="0" rIns="0" bIns="0"/>
          <a:lstStyle>
            <a:lvl1pPr algn="r">
              <a:defRPr sz="927">
                <a:solidFill>
                  <a:schemeClr val="tx1">
                    <a:tint val="75000"/>
                  </a:schemeClr>
                </a:solidFill>
              </a:defRPr>
            </a:lvl1p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2286272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sp>
        <p:nvSpPr>
          <p:cNvPr id="13" name="Title 13">
            <a:extLst>
              <a:ext uri="{FF2B5EF4-FFF2-40B4-BE49-F238E27FC236}">
                <a16:creationId xmlns:a16="http://schemas.microsoft.com/office/drawing/2014/main" id="{56C83122-1BC4-4D81-A22D-585E744A03A1}"/>
              </a:ext>
            </a:extLst>
          </p:cNvPr>
          <p:cNvSpPr>
            <a:spLocks noGrp="1"/>
          </p:cNvSpPr>
          <p:nvPr>
            <p:ph type="title"/>
          </p:nvPr>
        </p:nvSpPr>
        <p:spPr>
          <a:xfrm>
            <a:off x="1293091" y="4339478"/>
            <a:ext cx="9605819" cy="1143000"/>
          </a:xfrm>
        </p:spPr>
        <p:txBody>
          <a:bodyPr/>
          <a:lstStyle>
            <a:lvl1pPr algn="ctr">
              <a:defRPr>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9082523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n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a:t>Presentation title</a:t>
            </a:r>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a:t>date</a:t>
            </a:r>
            <a:endParaRPr lang="en-US" dirty="0"/>
          </a:p>
        </p:txBody>
      </p:sp>
      <p:pic>
        <p:nvPicPr>
          <p:cNvPr id="2" name="Picture 1">
            <a:extLst>
              <a:ext uri="{FF2B5EF4-FFF2-40B4-BE49-F238E27FC236}">
                <a16:creationId xmlns:a16="http://schemas.microsoft.com/office/drawing/2014/main" id="{04256CC4-D893-A1C7-E91D-0B97CC631F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3238913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pic>
        <p:nvPicPr>
          <p:cNvPr id="4" name="Picture 3" descr="A white and orange background&#10;&#10;Description automatically generated">
            <a:extLst>
              <a:ext uri="{FF2B5EF4-FFF2-40B4-BE49-F238E27FC236}">
                <a16:creationId xmlns:a16="http://schemas.microsoft.com/office/drawing/2014/main" id="{A306DB48-EBCE-DFFB-CC55-840A5944FC26}"/>
              </a:ext>
            </a:extLst>
          </p:cNvPr>
          <p:cNvPicPr>
            <a:picLocks noChangeAspect="1"/>
          </p:cNvPicPr>
          <p:nvPr userDrawn="1"/>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5" name="Picture 4" descr="A black and white logo&#10;&#10;Description automatically generated">
            <a:extLst>
              <a:ext uri="{FF2B5EF4-FFF2-40B4-BE49-F238E27FC236}">
                <a16:creationId xmlns:a16="http://schemas.microsoft.com/office/drawing/2014/main" id="{E6901578-CA3A-A10E-09EB-7D153F3B827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Tree>
    <p:extLst>
      <p:ext uri="{BB962C8B-B14F-4D97-AF65-F5344CB8AC3E}">
        <p14:creationId xmlns:p14="http://schemas.microsoft.com/office/powerpoint/2010/main" val="18875262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blank strip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pic>
        <p:nvPicPr>
          <p:cNvPr id="4" name="Content Placeholder 4">
            <a:extLst>
              <a:ext uri="{FF2B5EF4-FFF2-40B4-BE49-F238E27FC236}">
                <a16:creationId xmlns:a16="http://schemas.microsoft.com/office/drawing/2014/main" id="{A9D9F032-4EEF-C74B-42B3-6CA09F10C9B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12192000" cy="596900"/>
          </a:xfrm>
          <a:prstGeom prst="rect">
            <a:avLst/>
          </a:prstGeom>
        </p:spPr>
      </p:pic>
      <p:pic>
        <p:nvPicPr>
          <p:cNvPr id="5" name="Picture 4">
            <a:extLst>
              <a:ext uri="{FF2B5EF4-FFF2-40B4-BE49-F238E27FC236}">
                <a16:creationId xmlns:a16="http://schemas.microsoft.com/office/drawing/2014/main" id="{FD3E7B64-6A89-3BA7-D5F4-A6093F15F72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flipV="1">
            <a:off x="0" y="6141720"/>
            <a:ext cx="12192000" cy="728980"/>
          </a:xfrm>
          <a:prstGeom prst="rect">
            <a:avLst/>
          </a:prstGeom>
        </p:spPr>
      </p:pic>
    </p:spTree>
    <p:extLst>
      <p:ext uri="{BB962C8B-B14F-4D97-AF65-F5344CB8AC3E}">
        <p14:creationId xmlns:p14="http://schemas.microsoft.com/office/powerpoint/2010/main" val="18365698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no logo">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a:t>Presentation title</a:t>
            </a:r>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a:t>date</a:t>
            </a:r>
            <a:endParaRPr lang="en-US" dirty="0"/>
          </a:p>
        </p:txBody>
      </p:sp>
    </p:spTree>
    <p:extLst>
      <p:ext uri="{BB962C8B-B14F-4D97-AF65-F5344CB8AC3E}">
        <p14:creationId xmlns:p14="http://schemas.microsoft.com/office/powerpoint/2010/main" val="40383456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high lin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368300" y="1293663"/>
            <a:ext cx="10995025" cy="4620256"/>
          </a:xfrm>
        </p:spPr>
        <p:txBody>
          <a:bodyPr/>
          <a:lstStyle>
            <a:lvl1pPr>
              <a:defRPr>
                <a:solidFill>
                  <a:srgbClr val="5C565C"/>
                </a:solidFill>
                <a:latin typeface="Arial" panose="020B0604020202020204" pitchFamily="34" charset="0"/>
              </a:defRPr>
            </a:lvl1pPr>
            <a:lvl2pPr>
              <a:defRPr>
                <a:solidFill>
                  <a:srgbClr val="5C565C"/>
                </a:solidFill>
                <a:latin typeface="Arial" panose="020B0604020202020204" pitchFamily="34" charset="0"/>
              </a:defRPr>
            </a:lvl2pPr>
            <a:lvl3pPr>
              <a:defRPr>
                <a:solidFill>
                  <a:srgbClr val="5C565C"/>
                </a:solidFill>
                <a:latin typeface="Arial" panose="020B0604020202020204" pitchFamily="34" charset="0"/>
              </a:defRPr>
            </a:lvl3pPr>
            <a:lvl4pPr>
              <a:defRPr>
                <a:solidFill>
                  <a:srgbClr val="5C565C"/>
                </a:solidFill>
                <a:latin typeface="Arial" panose="020B0604020202020204" pitchFamily="34" charset="0"/>
              </a:defRPr>
            </a:lvl4pPr>
            <a:lvl5pPr>
              <a:defRPr>
                <a:solidFill>
                  <a:srgbClr val="5C565C"/>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a:t>Presentation title</a:t>
            </a:r>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a:t>date</a:t>
            </a:r>
            <a:endParaRPr lang="en-US" dirty="0"/>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p:nvCxnSpPr>
        <p:spPr>
          <a:xfrm>
            <a:off x="451289" y="1131727"/>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8F131DA-D63D-7564-7D3A-A29BD43979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cxnSp>
        <p:nvCxnSpPr>
          <p:cNvPr id="4" name="Straight Connector 3">
            <a:extLst>
              <a:ext uri="{FF2B5EF4-FFF2-40B4-BE49-F238E27FC236}">
                <a16:creationId xmlns:a16="http://schemas.microsoft.com/office/drawing/2014/main" id="{582C7A31-9765-A387-F0F1-8A3C3AC2C4FB}"/>
              </a:ext>
            </a:extLst>
          </p:cNvPr>
          <p:cNvCxnSpPr>
            <a:cxnSpLocks/>
          </p:cNvCxnSpPr>
          <p:nvPr userDrawn="1"/>
        </p:nvCxnSpPr>
        <p:spPr>
          <a:xfrm>
            <a:off x="451289" y="1131727"/>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117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blank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a:t>Presentation title</a:t>
            </a:r>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a:t>date</a:t>
            </a:r>
            <a:endParaRPr lang="en-US" dirty="0"/>
          </a:p>
        </p:txBody>
      </p:sp>
      <p:pic>
        <p:nvPicPr>
          <p:cNvPr id="2" name="Picture 1">
            <a:extLst>
              <a:ext uri="{FF2B5EF4-FFF2-40B4-BE49-F238E27FC236}">
                <a16:creationId xmlns:a16="http://schemas.microsoft.com/office/drawing/2014/main" id="{75F83BE9-93B8-AAA9-1E19-FD857859C9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18222709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Line Break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a:t>Presentation title</a:t>
            </a:r>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a:t>date</a:t>
            </a:r>
            <a:endParaRPr lang="en-US" dirty="0"/>
          </a:p>
        </p:txBody>
      </p:sp>
      <p:cxnSp>
        <p:nvCxnSpPr>
          <p:cNvPr id="7" name="Straight Connector 6">
            <a:extLst>
              <a:ext uri="{FF2B5EF4-FFF2-40B4-BE49-F238E27FC236}">
                <a16:creationId xmlns:a16="http://schemas.microsoft.com/office/drawing/2014/main" id="{664F3BF6-5B1B-4D6F-B152-E0DB17DF14FD}"/>
              </a:ext>
            </a:extLst>
          </p:cNvPr>
          <p:cNvCxnSpPr>
            <a:cxnSpLocks/>
          </p:cNvCxnSpPr>
          <p:nvPr/>
        </p:nvCxnSpPr>
        <p:spPr>
          <a:xfrm>
            <a:off x="6096000" y="2505340"/>
            <a:ext cx="0" cy="184732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B5E77CBE-24F6-9B47-7107-6CCF848C7B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cxnSp>
        <p:nvCxnSpPr>
          <p:cNvPr id="3" name="Straight Connector 2">
            <a:extLst>
              <a:ext uri="{FF2B5EF4-FFF2-40B4-BE49-F238E27FC236}">
                <a16:creationId xmlns:a16="http://schemas.microsoft.com/office/drawing/2014/main" id="{A88D3F6F-D014-FA14-596F-F18A41A7D924}"/>
              </a:ext>
            </a:extLst>
          </p:cNvPr>
          <p:cNvCxnSpPr>
            <a:cxnSpLocks/>
          </p:cNvCxnSpPr>
          <p:nvPr userDrawn="1"/>
        </p:nvCxnSpPr>
        <p:spPr>
          <a:xfrm>
            <a:off x="6096000" y="2505340"/>
            <a:ext cx="0" cy="184732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278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title no tex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fld id="{370A9461-4BC8-814C-83FB-1EBFA2D9E054}" type="datetimeFigureOut">
              <a:rPr lang="en-US" smtClean="0"/>
              <a:pPr/>
              <a:t>9/11/2023</a:t>
            </a:fld>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endParaRPr lang="en-US" dirty="0"/>
          </a:p>
        </p:txBody>
      </p:sp>
    </p:spTree>
    <p:extLst>
      <p:ext uri="{BB962C8B-B14F-4D97-AF65-F5344CB8AC3E}">
        <p14:creationId xmlns:p14="http://schemas.microsoft.com/office/powerpoint/2010/main" val="23583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70A9461-4BC8-814C-83FB-1EBFA2D9E054}"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D5E9F-B6AC-C542-86D7-5ADA213D8EEB}" type="slidenum">
              <a:rPr lang="en-US" smtClean="0"/>
              <a:t>‹#›</a:t>
            </a:fld>
            <a:endParaRPr lang="en-US"/>
          </a:p>
        </p:txBody>
      </p:sp>
    </p:spTree>
    <p:extLst>
      <p:ext uri="{BB962C8B-B14F-4D97-AF65-F5344CB8AC3E}">
        <p14:creationId xmlns:p14="http://schemas.microsoft.com/office/powerpoint/2010/main" val="8117841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low lin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368300" y="1900238"/>
            <a:ext cx="10995025" cy="1528762"/>
          </a:xfrm>
        </p:spPr>
        <p:txBody>
          <a:bodyPr/>
          <a:lstStyle>
            <a:lvl1pPr>
              <a:defRPr>
                <a:solidFill>
                  <a:srgbClr val="5C565C"/>
                </a:solidFill>
                <a:latin typeface="Arial" panose="020B0604020202020204" pitchFamily="34" charset="0"/>
              </a:defRPr>
            </a:lvl1pPr>
            <a:lvl2pPr>
              <a:defRPr>
                <a:solidFill>
                  <a:srgbClr val="5C565C"/>
                </a:solidFill>
                <a:latin typeface="Arial" panose="020B0604020202020204" pitchFamily="34" charset="0"/>
              </a:defRPr>
            </a:lvl2pPr>
            <a:lvl3pPr>
              <a:defRPr>
                <a:solidFill>
                  <a:srgbClr val="5C565C"/>
                </a:solidFill>
                <a:latin typeface="Arial" panose="020B0604020202020204" pitchFamily="34" charset="0"/>
              </a:defRPr>
            </a:lvl3pPr>
            <a:lvl4pPr>
              <a:defRPr>
                <a:solidFill>
                  <a:srgbClr val="5C565C"/>
                </a:solidFill>
                <a:latin typeface="Arial" panose="020B0604020202020204" pitchFamily="34" charset="0"/>
              </a:defRPr>
            </a:lvl4pPr>
            <a:lvl5pPr>
              <a:defRPr>
                <a:solidFill>
                  <a:srgbClr val="5C565C"/>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463550"/>
            <a:ext cx="6627684" cy="554038"/>
          </a:xfrm>
        </p:spPr>
        <p:txBody>
          <a:bodyPr>
            <a:normAutofit/>
          </a:bodyPr>
          <a:lstStyle>
            <a:lvl1pPr marL="0" indent="0">
              <a:lnSpc>
                <a:spcPts val="3400"/>
              </a:lnSpc>
              <a:buNone/>
              <a:defRPr sz="3200">
                <a:solidFill>
                  <a:srgbClr val="D2162F"/>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a:t>Presentation title</a:t>
            </a:r>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a:t>date</a:t>
            </a:r>
            <a:endParaRPr lang="en-US" dirty="0"/>
          </a:p>
        </p:txBody>
      </p:sp>
      <p:cxnSp>
        <p:nvCxnSpPr>
          <p:cNvPr id="7" name="Straight Connector 6">
            <a:extLst>
              <a:ext uri="{FF2B5EF4-FFF2-40B4-BE49-F238E27FC236}">
                <a16:creationId xmlns:a16="http://schemas.microsoft.com/office/drawing/2014/main" id="{95BE1EB7-D016-43FA-B8BC-E93DE65A07BF}"/>
              </a:ext>
            </a:extLst>
          </p:cNvPr>
          <p:cNvCxnSpPr/>
          <p:nvPr/>
        </p:nvCxnSpPr>
        <p:spPr>
          <a:xfrm>
            <a:off x="451289" y="1783579"/>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5EDF2CC-A794-406F-37A3-3B14C47ED0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cxnSp>
        <p:nvCxnSpPr>
          <p:cNvPr id="4" name="Straight Connector 3">
            <a:extLst>
              <a:ext uri="{FF2B5EF4-FFF2-40B4-BE49-F238E27FC236}">
                <a16:creationId xmlns:a16="http://schemas.microsoft.com/office/drawing/2014/main" id="{6437A7DF-856B-3D0B-A73E-431DE283A23D}"/>
              </a:ext>
            </a:extLst>
          </p:cNvPr>
          <p:cNvCxnSpPr/>
          <p:nvPr userDrawn="1"/>
        </p:nvCxnSpPr>
        <p:spPr>
          <a:xfrm>
            <a:off x="451289" y="1783579"/>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5555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_Title Slide">
    <p:bg>
      <p:bgPr>
        <a:solidFill>
          <a:srgbClr val="B10005"/>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89B4DA-D52C-40D7-A3DE-6FBE6DA94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260809" y="2235200"/>
            <a:ext cx="9144000" cy="2387600"/>
          </a:xfrm>
        </p:spPr>
        <p:txBody>
          <a:bodyPr anchor="ctr">
            <a:normAutofit/>
          </a:bodyPr>
          <a:lstStyle>
            <a:lvl1pPr algn="l">
              <a:defRPr sz="4800">
                <a:solidFill>
                  <a:schemeClr val="bg1"/>
                </a:solidFill>
                <a:latin typeface="Arial" panose="020B0604020202020204" pitchFamily="34"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11558845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_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0218695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cSld name="4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1152255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_blank strip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pic>
        <p:nvPicPr>
          <p:cNvPr id="4" name="Content Placeholder 4">
            <a:extLst>
              <a:ext uri="{FF2B5EF4-FFF2-40B4-BE49-F238E27FC236}">
                <a16:creationId xmlns:a16="http://schemas.microsoft.com/office/drawing/2014/main" id="{A9D9F032-4EEF-C74B-42B3-6CA09F10C9B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12192000" cy="596900"/>
          </a:xfrm>
          <a:prstGeom prst="rect">
            <a:avLst/>
          </a:prstGeom>
        </p:spPr>
      </p:pic>
      <p:pic>
        <p:nvPicPr>
          <p:cNvPr id="5" name="Picture 4">
            <a:extLst>
              <a:ext uri="{FF2B5EF4-FFF2-40B4-BE49-F238E27FC236}">
                <a16:creationId xmlns:a16="http://schemas.microsoft.com/office/drawing/2014/main" id="{FD3E7B64-6A89-3BA7-D5F4-A6093F15F72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flipH="1" flipV="1">
            <a:off x="0" y="6141720"/>
            <a:ext cx="12192000" cy="728980"/>
          </a:xfrm>
          <a:prstGeom prst="rect">
            <a:avLst/>
          </a:prstGeom>
        </p:spPr>
      </p:pic>
    </p:spTree>
    <p:extLst>
      <p:ext uri="{BB962C8B-B14F-4D97-AF65-F5344CB8AC3E}">
        <p14:creationId xmlns:p14="http://schemas.microsoft.com/office/powerpoint/2010/main" val="31500412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645922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40796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7785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fld id="{370A9461-4BC8-814C-83FB-1EBFA2D9E054}" type="datetimeFigureOut">
              <a:rPr lang="en-US" smtClean="0"/>
              <a:pPr/>
              <a:t>9/11/2023</a:t>
            </a:fld>
            <a:endParaRPr lang="en-US" dirty="0"/>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endParaRPr lang="en-US" dirty="0"/>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p:nvCxnSpPr>
        <p:spPr>
          <a:xfrm>
            <a:off x="292100" y="1246027"/>
            <a:ext cx="11061144" cy="0"/>
          </a:xfrm>
          <a:prstGeom prst="line">
            <a:avLst/>
          </a:prstGeom>
          <a:ln w="19050">
            <a:solidFill>
              <a:srgbClr val="B1000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211B92-EB81-5487-CAC5-B1C81A32451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810525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tex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defRPr>
            </a:lvl1pPr>
          </a:lstStyle>
          <a:p>
            <a:fld id="{C61D5E9F-B6AC-C542-86D7-5ADA213D8EEB}" type="slidenum">
              <a:rPr lang="en-US" smtClean="0"/>
              <a:pPr/>
              <a:t>‹#›</a:t>
            </a:fld>
            <a:endParaRPr lang="en-US" dirty="0"/>
          </a:p>
        </p:txBody>
      </p:sp>
      <p:pic>
        <p:nvPicPr>
          <p:cNvPr id="4" name="Content Placeholder 4">
            <a:extLst>
              <a:ext uri="{FF2B5EF4-FFF2-40B4-BE49-F238E27FC236}">
                <a16:creationId xmlns:a16="http://schemas.microsoft.com/office/drawing/2014/main" id="{A9D9F032-4EEF-C74B-42B3-6CA09F10C9B0}"/>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596900"/>
          </a:xfrm>
          <a:prstGeom prst="rect">
            <a:avLst/>
          </a:prstGeom>
        </p:spPr>
      </p:pic>
      <p:pic>
        <p:nvPicPr>
          <p:cNvPr id="5" name="Picture 4">
            <a:extLst>
              <a:ext uri="{FF2B5EF4-FFF2-40B4-BE49-F238E27FC236}">
                <a16:creationId xmlns:a16="http://schemas.microsoft.com/office/drawing/2014/main" id="{FD3E7B64-6A89-3BA7-D5F4-A6093F15F72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flipH="1" flipV="1">
            <a:off x="0" y="6141720"/>
            <a:ext cx="12192000" cy="728980"/>
          </a:xfrm>
          <a:prstGeom prst="rect">
            <a:avLst/>
          </a:prstGeom>
        </p:spPr>
      </p:pic>
      <p:sp>
        <p:nvSpPr>
          <p:cNvPr id="8" name="Text Placeholder 2">
            <a:extLst>
              <a:ext uri="{FF2B5EF4-FFF2-40B4-BE49-F238E27FC236}">
                <a16:creationId xmlns:a16="http://schemas.microsoft.com/office/drawing/2014/main" id="{AD62796B-EE40-9723-D008-5DB1819DC2DB}"/>
              </a:ext>
            </a:extLst>
          </p:cNvPr>
          <p:cNvSpPr>
            <a:spLocks noGrp="1"/>
          </p:cNvSpPr>
          <p:nvPr>
            <p:ph type="body" sz="quarter" idx="16"/>
          </p:nvPr>
        </p:nvSpPr>
        <p:spPr>
          <a:xfrm>
            <a:off x="499008" y="1449736"/>
            <a:ext cx="10995025" cy="3878519"/>
          </a:xfrm>
        </p:spPr>
        <p:txBody>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3085B4C6-D063-8057-7EE3-F8F0561AD266}"/>
              </a:ext>
            </a:extLst>
          </p:cNvPr>
          <p:cNvSpPr>
            <a:spLocks noGrp="1"/>
          </p:cNvSpPr>
          <p:nvPr>
            <p:ph type="body" sz="quarter" idx="13"/>
          </p:nvPr>
        </p:nvSpPr>
        <p:spPr>
          <a:xfrm>
            <a:off x="499007" y="807309"/>
            <a:ext cx="10995025" cy="554038"/>
          </a:xfrm>
        </p:spPr>
        <p:txBody>
          <a:bodyPr>
            <a:normAutofit/>
          </a:bodyPr>
          <a:lstStyle>
            <a:lvl1pPr marL="0" indent="0">
              <a:lnSpc>
                <a:spcPts val="3400"/>
              </a:lnSpc>
              <a:buNone/>
              <a:defRPr sz="3200">
                <a:solidFill>
                  <a:schemeClr val="tx1"/>
                </a:solidFill>
                <a:latin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33124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itle and text blu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35081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2070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188877"/>
            <a:ext cx="11061144" cy="0"/>
          </a:xfrm>
          <a:prstGeom prst="line">
            <a:avLst/>
          </a:prstGeom>
          <a:ln w="19050">
            <a:solidFill>
              <a:srgbClr val="185DAB"/>
            </a:solidFill>
          </a:ln>
        </p:spPr>
        <p:style>
          <a:lnRef idx="1">
            <a:schemeClr val="accent1"/>
          </a:lnRef>
          <a:fillRef idx="0">
            <a:schemeClr val="accent1"/>
          </a:fillRef>
          <a:effectRef idx="0">
            <a:schemeClr val="accent1"/>
          </a:effectRef>
          <a:fontRef idx="minor">
            <a:schemeClr val="tx1"/>
          </a:fontRef>
        </p:style>
      </p:cxnSp>
      <p:pic>
        <p:nvPicPr>
          <p:cNvPr id="2" name="Content Placeholder 4">
            <a:extLst>
              <a:ext uri="{FF2B5EF4-FFF2-40B4-BE49-F238E27FC236}">
                <a16:creationId xmlns:a16="http://schemas.microsoft.com/office/drawing/2014/main" id="{9A8E4F78-C075-9A52-4E5B-BB138EC3E72F}"/>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541127"/>
          </a:xfrm>
          <a:prstGeom prst="rect">
            <a:avLst/>
          </a:prstGeom>
        </p:spPr>
      </p:pic>
    </p:spTree>
    <p:extLst>
      <p:ext uri="{BB962C8B-B14F-4D97-AF65-F5344CB8AC3E}">
        <p14:creationId xmlns:p14="http://schemas.microsoft.com/office/powerpoint/2010/main" val="42540330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26A5-3D3F-718C-1E14-E80A42383D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BABAF-8E8F-B5E6-15FE-571403FAFC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D7AF5-D814-19AE-AFE7-2A14B310DBF1}"/>
              </a:ext>
            </a:extLst>
          </p:cNvPr>
          <p:cNvSpPr>
            <a:spLocks noGrp="1"/>
          </p:cNvSpPr>
          <p:nvPr>
            <p:ph type="dt" sz="half" idx="10"/>
          </p:nvPr>
        </p:nvSpPr>
        <p:spPr/>
        <p:txBody>
          <a:bodyPr/>
          <a:lstStyle/>
          <a:p>
            <a:fld id="{45AA7FA7-97F9-43D8-9D06-5AA14338F153}" type="datetimeFigureOut">
              <a:rPr lang="en-US" smtClean="0"/>
              <a:t>9/11/2023</a:t>
            </a:fld>
            <a:endParaRPr lang="en-US"/>
          </a:p>
        </p:txBody>
      </p:sp>
      <p:sp>
        <p:nvSpPr>
          <p:cNvPr id="5" name="Footer Placeholder 4">
            <a:extLst>
              <a:ext uri="{FF2B5EF4-FFF2-40B4-BE49-F238E27FC236}">
                <a16:creationId xmlns:a16="http://schemas.microsoft.com/office/drawing/2014/main" id="{20C84057-BE50-9F0C-3AAE-E0A3539A1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362D2-7352-7A34-BAFB-D6CD69EC2B16}"/>
              </a:ext>
            </a:extLst>
          </p:cNvPr>
          <p:cNvSpPr>
            <a:spLocks noGrp="1"/>
          </p:cNvSpPr>
          <p:nvPr>
            <p:ph type="sldNum" sz="quarter" idx="12"/>
          </p:nvPr>
        </p:nvSpPr>
        <p:spPr/>
        <p:txBody>
          <a:bodyPr/>
          <a:lstStyle/>
          <a:p>
            <a:fld id="{A766A1F6-FB3C-40D5-A8B9-26945C68813F}" type="slidenum">
              <a:rPr lang="en-US" smtClean="0"/>
              <a:t>‹#›</a:t>
            </a:fld>
            <a:endParaRPr lang="en-US"/>
          </a:p>
        </p:txBody>
      </p:sp>
    </p:spTree>
    <p:extLst>
      <p:ext uri="{BB962C8B-B14F-4D97-AF65-F5344CB8AC3E}">
        <p14:creationId xmlns:p14="http://schemas.microsoft.com/office/powerpoint/2010/main" val="179896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82B1AD7-642C-4D74-B21B-17F0E57A14D0}"/>
              </a:ext>
            </a:extLst>
          </p:cNvPr>
          <p:cNvSpPr>
            <a:spLocks noGrp="1"/>
          </p:cNvSpPr>
          <p:nvPr>
            <p:ph type="title"/>
          </p:nvPr>
        </p:nvSpPr>
        <p:spPr>
          <a:xfrm>
            <a:off x="291441" y="338292"/>
            <a:ext cx="6308864" cy="1325563"/>
          </a:xfrm>
        </p:spPr>
        <p:txBody>
          <a:bodyPr/>
          <a:lstStyle>
            <a:lvl1pPr>
              <a:lnSpc>
                <a:spcPts val="3430"/>
              </a:lnSpc>
              <a:defRPr>
                <a:solidFill>
                  <a:srgbClr val="ED1C2E"/>
                </a:solidFill>
                <a:latin typeface="Trajan Pro" panose="02020502050506020301" pitchFamily="18"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370A9461-4BC8-814C-83FB-1EBFA2D9E054}"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1D5E9F-B6AC-C542-86D7-5ADA213D8EEB}" type="slidenum">
              <a:rPr lang="en-US" smtClean="0"/>
              <a:t>‹#›</a:t>
            </a:fld>
            <a:endParaRPr lang="en-US"/>
          </a:p>
        </p:txBody>
      </p:sp>
    </p:spTree>
    <p:extLst>
      <p:ext uri="{BB962C8B-B14F-4D97-AF65-F5344CB8AC3E}">
        <p14:creationId xmlns:p14="http://schemas.microsoft.com/office/powerpoint/2010/main" val="644415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Reeve logo blue">
    <p:bg>
      <p:bgPr>
        <a:solidFill>
          <a:srgbClr val="0A2249"/>
        </a:solidFill>
        <a:effectLst/>
      </p:bgPr>
    </p:bg>
    <p:spTree>
      <p:nvGrpSpPr>
        <p:cNvPr id="1" name=""/>
        <p:cNvGrpSpPr/>
        <p:nvPr/>
      </p:nvGrpSpPr>
      <p:grpSpPr>
        <a:xfrm>
          <a:off x="0" y="0"/>
          <a:ext cx="0" cy="0"/>
          <a:chOff x="0" y="0"/>
          <a:chExt cx="0" cy="0"/>
        </a:xfrm>
      </p:grpSpPr>
      <p:pic>
        <p:nvPicPr>
          <p:cNvPr id="3" name="Picture 2" descr="A white and orange background&#10;&#10;Description automatically generated">
            <a:extLst>
              <a:ext uri="{FF2B5EF4-FFF2-40B4-BE49-F238E27FC236}">
                <a16:creationId xmlns:a16="http://schemas.microsoft.com/office/drawing/2014/main" id="{32458117-2240-CDE7-62AD-CA66329AE0CD}"/>
              </a:ext>
            </a:extLst>
          </p:cNvPr>
          <p:cNvPicPr>
            <a:picLocks noChangeAspect="1"/>
          </p:cNvPicPr>
          <p:nvPr userDrawn="1"/>
        </p:nvPicPr>
        <p:blipFill rotWithShape="1">
          <a:blip r:embed="rId2" cstate="hqprint">
            <a:clrChange>
              <a:clrFrom>
                <a:srgbClr val="F0F0F2"/>
              </a:clrFrom>
              <a:clrTo>
                <a:srgbClr val="F0F0F2">
                  <a:alpha val="0"/>
                </a:srgbClr>
              </a:clrTo>
            </a:clrChange>
            <a:extLst>
              <a:ext uri="{28A0092B-C50C-407E-A947-70E740481C1C}">
                <a14:useLocalDpi xmlns:a14="http://schemas.microsoft.com/office/drawing/2010/main"/>
              </a:ext>
            </a:extLst>
          </a:blip>
          <a:srcRect/>
          <a:stretch/>
        </p:blipFill>
        <p:spPr>
          <a:xfrm>
            <a:off x="4198231" y="0"/>
            <a:ext cx="7993769" cy="1888870"/>
          </a:xfrm>
          <a:prstGeom prst="rect">
            <a:avLst/>
          </a:prstGeom>
        </p:spPr>
      </p:pic>
      <p:pic>
        <p:nvPicPr>
          <p:cNvPr id="2" name="Picture 1" descr="A black and white logo&#10;&#10;Description automatically generated">
            <a:extLst>
              <a:ext uri="{FF2B5EF4-FFF2-40B4-BE49-F238E27FC236}">
                <a16:creationId xmlns:a16="http://schemas.microsoft.com/office/drawing/2014/main" id="{CC04247E-A47C-F0AF-0C34-08A8DB8A9A5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003184" y="4752212"/>
            <a:ext cx="6185632" cy="1404986"/>
          </a:xfrm>
          <a:prstGeom prst="rect">
            <a:avLst/>
          </a:prstGeom>
        </p:spPr>
      </p:pic>
      <p:sp>
        <p:nvSpPr>
          <p:cNvPr id="9" name="Title 8">
            <a:extLst>
              <a:ext uri="{FF2B5EF4-FFF2-40B4-BE49-F238E27FC236}">
                <a16:creationId xmlns:a16="http://schemas.microsoft.com/office/drawing/2014/main" id="{8D8F0FC5-C55B-B215-EC73-6C7EC66A4BDC}"/>
              </a:ext>
            </a:extLst>
          </p:cNvPr>
          <p:cNvSpPr>
            <a:spLocks noGrp="1"/>
          </p:cNvSpPr>
          <p:nvPr>
            <p:ph type="title"/>
          </p:nvPr>
        </p:nvSpPr>
        <p:spPr>
          <a:xfrm>
            <a:off x="838200" y="2766219"/>
            <a:ext cx="10515600" cy="1325563"/>
          </a:xfrm>
        </p:spPr>
        <p:txBody>
          <a:bodyPr/>
          <a:lstStyle>
            <a:lvl1pPr algn="ct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42887627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4DBECE-0765-41B9-B094-47AE7FA23413}"/>
              </a:ext>
            </a:extLst>
          </p:cNvPr>
          <p:cNvSpPr>
            <a:spLocks noGrp="1"/>
          </p:cNvSpPr>
          <p:nvPr>
            <p:ph type="body" sz="quarter" idx="16"/>
          </p:nvPr>
        </p:nvSpPr>
        <p:spPr>
          <a:xfrm>
            <a:off x="292100" y="1407963"/>
            <a:ext cx="10995025" cy="4620256"/>
          </a:xfrm>
        </p:spPr>
        <p:txBody>
          <a:bodyPr/>
          <a:lstStyle>
            <a:lvl1pPr>
              <a:defRPr>
                <a:solidFill>
                  <a:schemeClr val="tx1">
                    <a:lumMod val="95000"/>
                    <a:lumOff val="5000"/>
                  </a:schemeClr>
                </a:solidFill>
                <a:latin typeface="Arial" panose="020B0604020202020204" pitchFamily="34" charset="0"/>
              </a:defRPr>
            </a:lvl1pPr>
            <a:lvl2pPr>
              <a:defRPr>
                <a:solidFill>
                  <a:schemeClr val="tx1">
                    <a:lumMod val="95000"/>
                    <a:lumOff val="5000"/>
                  </a:schemeClr>
                </a:solidFill>
                <a:latin typeface="Arial" panose="020B0604020202020204" pitchFamily="34" charset="0"/>
              </a:defRPr>
            </a:lvl2pPr>
            <a:lvl3pPr>
              <a:defRPr>
                <a:solidFill>
                  <a:schemeClr val="tx1">
                    <a:lumMod val="95000"/>
                    <a:lumOff val="5000"/>
                  </a:schemeClr>
                </a:solidFill>
                <a:latin typeface="Arial" panose="020B0604020202020204" pitchFamily="34" charset="0"/>
              </a:defRPr>
            </a:lvl3pPr>
            <a:lvl4pPr>
              <a:defRPr>
                <a:solidFill>
                  <a:schemeClr val="tx1">
                    <a:lumMod val="95000"/>
                    <a:lumOff val="5000"/>
                  </a:schemeClr>
                </a:solidFill>
                <a:latin typeface="Arial" panose="020B0604020202020204" pitchFamily="34" charset="0"/>
              </a:defRPr>
            </a:lvl4pPr>
            <a:lvl5pPr>
              <a:defRPr>
                <a:solidFill>
                  <a:schemeClr val="tx1">
                    <a:lumMod val="95000"/>
                    <a:lumOff val="5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5518C1AD-756F-43BE-9485-8E0A4E3ACCD9}"/>
              </a:ext>
            </a:extLst>
          </p:cNvPr>
          <p:cNvSpPr>
            <a:spLocks noGrp="1"/>
          </p:cNvSpPr>
          <p:nvPr>
            <p:ph type="body" sz="quarter" idx="13"/>
          </p:nvPr>
        </p:nvSpPr>
        <p:spPr>
          <a:xfrm>
            <a:off x="292100" y="577850"/>
            <a:ext cx="6627684" cy="554038"/>
          </a:xfrm>
        </p:spPr>
        <p:txBody>
          <a:bodyPr/>
          <a:lstStyle>
            <a:lvl1pPr marL="0" indent="0">
              <a:lnSpc>
                <a:spcPts val="3400"/>
              </a:lnSpc>
              <a:buNone/>
              <a:defRPr sz="3200">
                <a:solidFill>
                  <a:schemeClr val="tx1">
                    <a:lumMod val="95000"/>
                    <a:lumOff val="5000"/>
                  </a:schemeClr>
                </a:solidFill>
                <a:latin typeface="Arial" panose="020B0604020202020204" pitchFamily="34" charset="0"/>
              </a:defRPr>
            </a:lvl1pPr>
          </a:lstStyle>
          <a:p>
            <a:pPr lvl="0"/>
            <a:r>
              <a:rPr lang="en-US" dirty="0"/>
              <a:t>Click to edit Master text styles</a:t>
            </a:r>
          </a:p>
        </p:txBody>
      </p:sp>
      <p:sp>
        <p:nvSpPr>
          <p:cNvPr id="6" name="Slide Number Placeholder 5"/>
          <p:cNvSpPr>
            <a:spLocks noGrp="1"/>
          </p:cNvSpPr>
          <p:nvPr>
            <p:ph type="sldNum" sz="quarter" idx="12"/>
          </p:nvPr>
        </p:nvSpPr>
        <p:spPr>
          <a:xfrm>
            <a:off x="9448800" y="6369915"/>
            <a:ext cx="2347784" cy="365125"/>
          </a:xfrm>
          <a:prstGeom prst="rect">
            <a:avLst/>
          </a:prstGeom>
        </p:spPr>
        <p:txBody>
          <a:bodyPr/>
          <a:lstStyle>
            <a:lvl1pPr>
              <a:defRPr sz="800">
                <a:latin typeface="Arial" panose="020B0604020202020204" pitchFamily="34" charset="0"/>
              </a:defRPr>
            </a:lvl1pPr>
          </a:lstStyle>
          <a:p>
            <a:fld id="{C61D5E9F-B6AC-C542-86D7-5ADA213D8EEB}" type="slidenum">
              <a:rPr lang="en-US" smtClean="0"/>
              <a:pPr/>
              <a:t>‹#›</a:t>
            </a:fld>
            <a:endParaRPr lang="en-US" dirty="0"/>
          </a:p>
        </p:txBody>
      </p:sp>
      <p:pic>
        <p:nvPicPr>
          <p:cNvPr id="13" name="Picture 12">
            <a:extLst>
              <a:ext uri="{FF2B5EF4-FFF2-40B4-BE49-F238E27FC236}">
                <a16:creationId xmlns:a16="http://schemas.microsoft.com/office/drawing/2014/main" id="{168DB9A3-2A13-4321-BAF9-7034AC76421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14" name="Date Placeholder 13">
            <a:extLst>
              <a:ext uri="{FF2B5EF4-FFF2-40B4-BE49-F238E27FC236}">
                <a16:creationId xmlns:a16="http://schemas.microsoft.com/office/drawing/2014/main" id="{79A5740C-62B3-41CB-98AD-772F96D4DDBD}"/>
              </a:ext>
            </a:extLst>
          </p:cNvPr>
          <p:cNvSpPr>
            <a:spLocks noGrp="1"/>
          </p:cNvSpPr>
          <p:nvPr>
            <p:ph type="dt" sz="half" idx="14"/>
          </p:nvPr>
        </p:nvSpPr>
        <p:spPr>
          <a:xfrm>
            <a:off x="2870518" y="6369915"/>
            <a:ext cx="2601704" cy="365125"/>
          </a:xfrm>
          <a:prstGeom prst="rect">
            <a:avLst/>
          </a:prstGeom>
        </p:spPr>
        <p:txBody>
          <a:bodyPr/>
          <a:lstStyle>
            <a:lvl1pPr>
              <a:defRPr sz="700">
                <a:latin typeface="Arial" panose="020B0604020202020204" pitchFamily="34" charset="0"/>
              </a:defRPr>
            </a:lvl1pPr>
          </a:lstStyle>
          <a:p>
            <a:r>
              <a:rPr lang="en-US" dirty="0"/>
              <a:t>Presentation title</a:t>
            </a:r>
          </a:p>
        </p:txBody>
      </p:sp>
      <p:sp>
        <p:nvSpPr>
          <p:cNvPr id="15" name="Footer Placeholder 14">
            <a:extLst>
              <a:ext uri="{FF2B5EF4-FFF2-40B4-BE49-F238E27FC236}">
                <a16:creationId xmlns:a16="http://schemas.microsoft.com/office/drawing/2014/main" id="{2CCAF74A-C0A4-48FE-A112-F0806D27C456}"/>
              </a:ext>
            </a:extLst>
          </p:cNvPr>
          <p:cNvSpPr>
            <a:spLocks noGrp="1"/>
          </p:cNvSpPr>
          <p:nvPr>
            <p:ph type="ftr" sz="quarter" idx="15"/>
          </p:nvPr>
        </p:nvSpPr>
        <p:spPr>
          <a:xfrm>
            <a:off x="5892360" y="6369915"/>
            <a:ext cx="2364653" cy="365125"/>
          </a:xfrm>
          <a:prstGeom prst="rect">
            <a:avLst/>
          </a:prstGeom>
        </p:spPr>
        <p:txBody>
          <a:bodyPr/>
          <a:lstStyle>
            <a:lvl1pPr algn="l">
              <a:defRPr sz="800">
                <a:latin typeface="Arial" panose="020B0604020202020204" pitchFamily="34" charset="0"/>
              </a:defRPr>
            </a:lvl1pPr>
          </a:lstStyle>
          <a:p>
            <a:r>
              <a:rPr lang="en-US" dirty="0"/>
              <a:t>date</a:t>
            </a:r>
          </a:p>
        </p:txBody>
      </p:sp>
      <p:cxnSp>
        <p:nvCxnSpPr>
          <p:cNvPr id="7" name="Straight Connector 6">
            <a:extLst>
              <a:ext uri="{FF2B5EF4-FFF2-40B4-BE49-F238E27FC236}">
                <a16:creationId xmlns:a16="http://schemas.microsoft.com/office/drawing/2014/main" id="{95BE1EB7-D016-43FA-B8BC-E93DE65A07BF}"/>
              </a:ext>
            </a:extLst>
          </p:cNvPr>
          <p:cNvCxnSpPr>
            <a:cxnSpLocks/>
          </p:cNvCxnSpPr>
          <p:nvPr userDrawn="1"/>
        </p:nvCxnSpPr>
        <p:spPr>
          <a:xfrm>
            <a:off x="292100" y="1246027"/>
            <a:ext cx="11061144" cy="0"/>
          </a:xfrm>
          <a:prstGeom prst="line">
            <a:avLst/>
          </a:prstGeom>
          <a:ln w="19050">
            <a:solidFill>
              <a:srgbClr val="B10005"/>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3211B92-EB81-5487-CAC5-B1C81A32451B}"/>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21109987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5F71D0A-EF21-4F22-A8C8-49784FA39603}"/>
              </a:ext>
            </a:extLst>
          </p:cNvPr>
          <p:cNvCxnSpPr/>
          <p:nvPr userDrawn="1"/>
        </p:nvCxnSpPr>
        <p:spPr>
          <a:xfrm>
            <a:off x="451289" y="1783579"/>
            <a:ext cx="11289422"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B24B061-F0CA-4F3B-ACB8-32CD07F99504}"/>
              </a:ext>
            </a:extLst>
          </p:cNvPr>
          <p:cNvSpPr>
            <a:spLocks noGrp="1"/>
          </p:cNvSpPr>
          <p:nvPr>
            <p:ph type="title"/>
          </p:nvPr>
        </p:nvSpPr>
        <p:spPr>
          <a:xfrm>
            <a:off x="291441" y="425987"/>
            <a:ext cx="6308864" cy="1081799"/>
          </a:xfrm>
        </p:spPr>
        <p:txBody>
          <a:bodyPr/>
          <a:lstStyle>
            <a:lvl1pPr>
              <a:lnSpc>
                <a:spcPts val="3600"/>
              </a:lnSpc>
              <a:defRPr>
                <a:solidFill>
                  <a:srgbClr val="ED1C2E"/>
                </a:solidFill>
              </a:defRPr>
            </a:lvl1pPr>
          </a:lstStyle>
          <a:p>
            <a:r>
              <a:rPr lang="en-US"/>
              <a:t>Click to edit Master title style</a:t>
            </a:r>
          </a:p>
        </p:txBody>
      </p:sp>
      <p:sp>
        <p:nvSpPr>
          <p:cNvPr id="5" name="Text Placeholder 4">
            <a:extLst>
              <a:ext uri="{FF2B5EF4-FFF2-40B4-BE49-F238E27FC236}">
                <a16:creationId xmlns:a16="http://schemas.microsoft.com/office/drawing/2014/main" id="{46556AC9-4640-4283-8DC1-B5E1B2DE1922}"/>
              </a:ext>
            </a:extLst>
          </p:cNvPr>
          <p:cNvSpPr>
            <a:spLocks noGrp="1"/>
          </p:cNvSpPr>
          <p:nvPr>
            <p:ph type="body" sz="quarter" idx="10"/>
          </p:nvPr>
        </p:nvSpPr>
        <p:spPr>
          <a:xfrm>
            <a:off x="291441" y="2028825"/>
            <a:ext cx="9953625" cy="3657600"/>
          </a:xfrm>
        </p:spPr>
        <p:txBody>
          <a:bodyPr>
            <a:normAutofit/>
          </a:bodyPr>
          <a:lstStyle>
            <a:lvl1pPr>
              <a:defRPr sz="2800"/>
            </a:lvl1pPr>
            <a:lvl2pPr>
              <a:defRPr sz="24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0F0925EC-50B7-4563-A5DC-7153ECF957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5164" y="6028059"/>
            <a:ext cx="2090924" cy="653413"/>
          </a:xfrm>
          <a:prstGeom prst="rect">
            <a:avLst/>
          </a:prstGeom>
        </p:spPr>
      </p:pic>
    </p:spTree>
    <p:extLst>
      <p:ext uri="{BB962C8B-B14F-4D97-AF65-F5344CB8AC3E}">
        <p14:creationId xmlns:p14="http://schemas.microsoft.com/office/powerpoint/2010/main" val="23324770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breaker slide">
    <p:bg>
      <p:bgPr>
        <a:solidFill>
          <a:srgbClr val="ED1C2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24FD5-4619-40B0-9212-0F32FF5491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19" y="0"/>
            <a:ext cx="12192000" cy="6858000"/>
          </a:xfrm>
          <a:prstGeom prst="rect">
            <a:avLst/>
          </a:prstGeom>
        </p:spPr>
      </p:pic>
      <p:sp>
        <p:nvSpPr>
          <p:cNvPr id="8" name="Title 7">
            <a:extLst>
              <a:ext uri="{FF2B5EF4-FFF2-40B4-BE49-F238E27FC236}">
                <a16:creationId xmlns:a16="http://schemas.microsoft.com/office/drawing/2014/main" id="{36C6EC0C-FC66-4BBA-93EC-D197F451F29A}"/>
              </a:ext>
            </a:extLst>
          </p:cNvPr>
          <p:cNvSpPr>
            <a:spLocks noGrp="1"/>
          </p:cNvSpPr>
          <p:nvPr>
            <p:ph type="title"/>
          </p:nvPr>
        </p:nvSpPr>
        <p:spPr>
          <a:xfrm>
            <a:off x="1293091" y="3209729"/>
            <a:ext cx="9605818" cy="438542"/>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42358643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26A5-3D3F-718C-1E14-E80A42383D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DBABAF-8E8F-B5E6-15FE-571403FAFC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CD7AF5-D814-19AE-AFE7-2A14B310DBF1}"/>
              </a:ext>
            </a:extLst>
          </p:cNvPr>
          <p:cNvSpPr>
            <a:spLocks noGrp="1"/>
          </p:cNvSpPr>
          <p:nvPr>
            <p:ph type="dt" sz="half" idx="10"/>
          </p:nvPr>
        </p:nvSpPr>
        <p:spPr/>
        <p:txBody>
          <a:bodyPr/>
          <a:lstStyle/>
          <a:p>
            <a:fld id="{45AA7FA7-97F9-43D8-9D06-5AA14338F153}" type="datetimeFigureOut">
              <a:rPr lang="en-US" smtClean="0"/>
              <a:t>9/11/2023</a:t>
            </a:fld>
            <a:endParaRPr lang="en-US"/>
          </a:p>
        </p:txBody>
      </p:sp>
      <p:sp>
        <p:nvSpPr>
          <p:cNvPr id="5" name="Footer Placeholder 4">
            <a:extLst>
              <a:ext uri="{FF2B5EF4-FFF2-40B4-BE49-F238E27FC236}">
                <a16:creationId xmlns:a16="http://schemas.microsoft.com/office/drawing/2014/main" id="{20C84057-BE50-9F0C-3AAE-E0A3539A11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362D2-7352-7A34-BAFB-D6CD69EC2B16}"/>
              </a:ext>
            </a:extLst>
          </p:cNvPr>
          <p:cNvSpPr>
            <a:spLocks noGrp="1"/>
          </p:cNvSpPr>
          <p:nvPr>
            <p:ph type="sldNum" sz="quarter" idx="12"/>
          </p:nvPr>
        </p:nvSpPr>
        <p:spPr/>
        <p:txBody>
          <a:bodyPr/>
          <a:lstStyle/>
          <a:p>
            <a:fld id="{A766A1F6-FB3C-40D5-A8B9-26945C68813F}" type="slidenum">
              <a:rPr lang="en-US" smtClean="0"/>
              <a:t>‹#›</a:t>
            </a:fld>
            <a:endParaRPr lang="en-US"/>
          </a:p>
        </p:txBody>
      </p:sp>
    </p:spTree>
    <p:extLst>
      <p:ext uri="{BB962C8B-B14F-4D97-AF65-F5344CB8AC3E}">
        <p14:creationId xmlns:p14="http://schemas.microsoft.com/office/powerpoint/2010/main" val="229059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A9461-4BC8-814C-83FB-1EBFA2D9E054}"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1D5E9F-B6AC-C542-86D7-5ADA213D8EEB}" type="slidenum">
              <a:rPr lang="en-US" smtClean="0"/>
              <a:t>‹#›</a:t>
            </a:fld>
            <a:endParaRPr lang="en-US"/>
          </a:p>
        </p:txBody>
      </p:sp>
    </p:spTree>
    <p:extLst>
      <p:ext uri="{BB962C8B-B14F-4D97-AF65-F5344CB8AC3E}">
        <p14:creationId xmlns:p14="http://schemas.microsoft.com/office/powerpoint/2010/main" val="463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145280" y="6589060"/>
            <a:ext cx="3901440" cy="162941"/>
          </a:xfrm>
          <a:prstGeom prst="rect">
            <a:avLst/>
          </a:prstGeom>
        </p:spPr>
        <p:txBody>
          <a:bodyPr lIns="0" tIns="0" rIns="0" bIns="0"/>
          <a:lstStyle>
            <a:lvl1pPr algn="ctr">
              <a:defRPr sz="927">
                <a:solidFill>
                  <a:schemeClr val="tx1">
                    <a:tint val="75000"/>
                  </a:schemeClr>
                </a:solidFill>
              </a:defRPr>
            </a:lvl1pPr>
          </a:lstStyle>
          <a:p>
            <a:pPr defTabSz="806867"/>
            <a:endParaRPr lang="en-US">
              <a:solidFill>
                <a:srgbClr val="262626">
                  <a:tint val="75000"/>
                </a:srgbClr>
              </a:solidFill>
            </a:endParaRPr>
          </a:p>
        </p:txBody>
      </p:sp>
      <p:sp>
        <p:nvSpPr>
          <p:cNvPr id="3" name="Holder 3"/>
          <p:cNvSpPr>
            <a:spLocks noGrp="1"/>
          </p:cNvSpPr>
          <p:nvPr>
            <p:ph type="dt" sz="half" idx="6"/>
          </p:nvPr>
        </p:nvSpPr>
        <p:spPr>
          <a:xfrm>
            <a:off x="609600" y="6589060"/>
            <a:ext cx="2804160" cy="162941"/>
          </a:xfrm>
          <a:prstGeom prst="rect">
            <a:avLst/>
          </a:prstGeom>
        </p:spPr>
        <p:txBody>
          <a:bodyPr lIns="0" tIns="0" rIns="0" bIns="0"/>
          <a:lstStyle>
            <a:lvl1pPr algn="l">
              <a:defRPr sz="927">
                <a:solidFill>
                  <a:schemeClr val="tx1">
                    <a:tint val="75000"/>
                  </a:schemeClr>
                </a:solidFill>
              </a:defRPr>
            </a:lvl1pPr>
          </a:lstStyle>
          <a:p>
            <a:pPr defTabSz="806867"/>
            <a:endParaRPr lang="en-US">
              <a:solidFill>
                <a:srgbClr val="262626">
                  <a:tint val="75000"/>
                </a:srgbClr>
              </a:solidFill>
            </a:endParaRPr>
          </a:p>
        </p:txBody>
      </p:sp>
      <p:sp>
        <p:nvSpPr>
          <p:cNvPr id="4" name="Holder 4"/>
          <p:cNvSpPr>
            <a:spLocks noGrp="1"/>
          </p:cNvSpPr>
          <p:nvPr>
            <p:ph type="sldNum" sz="quarter" idx="7"/>
          </p:nvPr>
        </p:nvSpPr>
        <p:spPr>
          <a:xfrm>
            <a:off x="8778240" y="6589060"/>
            <a:ext cx="2804160" cy="162941"/>
          </a:xfrm>
          <a:prstGeom prst="rect">
            <a:avLst/>
          </a:prstGeom>
        </p:spPr>
        <p:txBody>
          <a:bodyPr lIns="0" tIns="0" rIns="0" bIns="0"/>
          <a:lstStyle>
            <a:lvl1pPr algn="r">
              <a:defRPr sz="927">
                <a:solidFill>
                  <a:schemeClr val="tx1">
                    <a:tint val="75000"/>
                  </a:schemeClr>
                </a:solidFill>
              </a:defRPr>
            </a:lvl1pPr>
          </a:lstStyle>
          <a:p>
            <a:pPr defTabSz="806867"/>
            <a:fld id="{00000000-1234-1234-1234-123412341234}" type="slidenum">
              <a:rPr lang="en-US" smtClean="0">
                <a:solidFill>
                  <a:srgbClr val="262626">
                    <a:tint val="75000"/>
                  </a:srgbClr>
                </a:solidFill>
              </a:rPr>
              <a:pPr defTabSz="806867"/>
              <a:t>‹#›</a:t>
            </a:fld>
            <a:endParaRPr lang="en-US">
              <a:solidFill>
                <a:srgbClr val="262626">
                  <a:tint val="75000"/>
                </a:srgbClr>
              </a:solidFill>
            </a:endParaRPr>
          </a:p>
        </p:txBody>
      </p:sp>
      <p:sp>
        <p:nvSpPr>
          <p:cNvPr id="14" name="Title 13">
            <a:extLst>
              <a:ext uri="{FF2B5EF4-FFF2-40B4-BE49-F238E27FC236}">
                <a16:creationId xmlns:a16="http://schemas.microsoft.com/office/drawing/2014/main" id="{46875861-702E-4FA6-AE93-6035E8E9161D}"/>
              </a:ext>
            </a:extLst>
          </p:cNvPr>
          <p:cNvSpPr>
            <a:spLocks noGrp="1"/>
          </p:cNvSpPr>
          <p:nvPr>
            <p:ph type="title"/>
          </p:nvPr>
        </p:nvSpPr>
        <p:spPr>
          <a:xfrm>
            <a:off x="1293091" y="3697941"/>
            <a:ext cx="9605819" cy="1143000"/>
          </a:xfrm>
        </p:spPr>
        <p:txBody>
          <a:bodyPr/>
          <a:lstStyle>
            <a:lvl1pPr>
              <a:defRPr>
                <a:solidFill>
                  <a:schemeClr val="tx1">
                    <a:lumMod val="75000"/>
                    <a:lumOff val="25000"/>
                  </a:schemeClr>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E81A73F4-B1E6-4636-BE17-088544B167FC}"/>
              </a:ext>
            </a:extLst>
          </p:cNvPr>
          <p:cNvSpPr>
            <a:spLocks noGrp="1"/>
          </p:cNvSpPr>
          <p:nvPr>
            <p:ph type="body" sz="quarter" idx="10"/>
          </p:nvPr>
        </p:nvSpPr>
        <p:spPr>
          <a:xfrm>
            <a:off x="1293091" y="4840941"/>
            <a:ext cx="9605819" cy="739588"/>
          </a:xfrm>
        </p:spPr>
        <p:txBody>
          <a:bodyPr/>
          <a:lstStyle>
            <a:lvl1pPr marL="0" indent="0">
              <a:buNone/>
              <a:defRPr/>
            </a:lvl1pPr>
            <a:lvl2pPr marL="403433" indent="0">
              <a:buNone/>
              <a:defRPr/>
            </a:lvl2pPr>
            <a:lvl3pPr marL="806867" indent="0">
              <a:buNone/>
              <a:defRPr/>
            </a:lvl3pPr>
            <a:lvl4pPr marL="1210300" indent="0">
              <a:buNone/>
              <a:defRPr/>
            </a:lvl4pPr>
            <a:lvl5pPr marL="1613733" indent="0">
              <a:buNone/>
              <a:defRPr/>
            </a:lvl5pPr>
          </a:lstStyle>
          <a:p>
            <a:pPr lvl="0"/>
            <a:r>
              <a:rPr lang="en-US"/>
              <a:t>Click to edit Master text styles</a:t>
            </a:r>
          </a:p>
        </p:txBody>
      </p:sp>
    </p:spTree>
    <p:extLst>
      <p:ext uri="{BB962C8B-B14F-4D97-AF65-F5344CB8AC3E}">
        <p14:creationId xmlns:p14="http://schemas.microsoft.com/office/powerpoint/2010/main" val="137696814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34" Type="http://schemas.openxmlformats.org/officeDocument/2006/relationships/slideLayout" Target="../slideLayouts/slideLayout7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33" Type="http://schemas.openxmlformats.org/officeDocument/2006/relationships/slideLayout" Target="../slideLayouts/slideLayout72.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slideLayout" Target="../slideLayouts/slideLayout68.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32" Type="http://schemas.openxmlformats.org/officeDocument/2006/relationships/slideLayout" Target="../slideLayouts/slideLayout71.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slideLayout" Target="../slideLayouts/slideLayout70.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slideLayout" Target="../slideLayouts/slideLayout69.xml"/><Relationship Id="rId35" Type="http://schemas.openxmlformats.org/officeDocument/2006/relationships/theme" Target="../theme/theme2.xml"/><Relationship Id="rId8"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0041DC4E-EFC4-4997-87F9-B01C3AE6CD2F}"/>
              </a:ext>
            </a:extLst>
          </p:cNvPr>
          <p:cNvSpPr>
            <a:spLocks noGrp="1"/>
          </p:cNvSpPr>
          <p:nvPr>
            <p:ph type="title"/>
          </p:nvPr>
        </p:nvSpPr>
        <p:spPr>
          <a:xfrm>
            <a:off x="2216727" y="182796"/>
            <a:ext cx="9605818" cy="438542"/>
          </a:xfrm>
          <a:prstGeom prst="rect">
            <a:avLst/>
          </a:prstGeom>
        </p:spPr>
        <p:txBody>
          <a:bodyPr vert="horz" lIns="0" tIns="45720" rIns="91440" bIns="45720" rtlCol="0" anchor="ctr">
            <a:no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D1D149ED-881E-4894-899E-AB86F0043291}"/>
              </a:ext>
            </a:extLst>
          </p:cNvPr>
          <p:cNvSpPr>
            <a:spLocks noGrp="1"/>
          </p:cNvSpPr>
          <p:nvPr>
            <p:ph type="body" idx="1"/>
          </p:nvPr>
        </p:nvSpPr>
        <p:spPr>
          <a:xfrm>
            <a:off x="1108364" y="1000377"/>
            <a:ext cx="10714182" cy="53788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673786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14" r:id="rId14"/>
    <p:sldLayoutId id="2147483823" r:id="rId15"/>
    <p:sldLayoutId id="2147483824" r:id="rId16"/>
    <p:sldLayoutId id="2147483825" r:id="rId17"/>
    <p:sldLayoutId id="2147483806" r:id="rId18"/>
    <p:sldLayoutId id="2147483809" r:id="rId19"/>
    <p:sldLayoutId id="2147483813" r:id="rId20"/>
    <p:sldLayoutId id="2147483816" r:id="rId21"/>
    <p:sldLayoutId id="2147483817" r:id="rId22"/>
    <p:sldLayoutId id="2147483820" r:id="rId23"/>
    <p:sldLayoutId id="2147483821" r:id="rId24"/>
    <p:sldLayoutId id="2147483826" r:id="rId25"/>
    <p:sldLayoutId id="2147483827" r:id="rId26"/>
    <p:sldLayoutId id="2147483828" r:id="rId27"/>
    <p:sldLayoutId id="2147483829" r:id="rId28"/>
    <p:sldLayoutId id="2147483839" r:id="rId29"/>
    <p:sldLayoutId id="2147483840" r:id="rId30"/>
    <p:sldLayoutId id="2147483843" r:id="rId31"/>
    <p:sldLayoutId id="2147483844" r:id="rId32"/>
    <p:sldLayoutId id="2147483846" r:id="rId33"/>
    <p:sldLayoutId id="2147483856" r:id="rId34"/>
    <p:sldLayoutId id="2147483857" r:id="rId35"/>
    <p:sldLayoutId id="2147483859" r:id="rId36"/>
    <p:sldLayoutId id="2147483860" r:id="rId37"/>
    <p:sldLayoutId id="2147483861" r:id="rId38"/>
    <p:sldLayoutId id="2147483863" r:id="rId39"/>
  </p:sldLayoutIdLst>
  <p:txStyles>
    <p:titleStyle>
      <a:lvl1pPr eaLnBrk="1" hangingPunct="1">
        <a:defRPr sz="3600" b="1">
          <a:solidFill>
            <a:schemeClr val="bg1"/>
          </a:solidFill>
          <a:latin typeface="+mj-lt"/>
          <a:ea typeface="+mj-ea"/>
          <a:cs typeface="+mj-cs"/>
        </a:defRPr>
      </a:lvl1pPr>
    </p:titleStyle>
    <p:bodyStyle>
      <a:lvl1pPr marL="228600" indent="-228600" eaLnBrk="1" hangingPunct="1">
        <a:buFont typeface="Arial" panose="020B0604020202020204" pitchFamily="34" charset="0"/>
        <a:buChar char="•"/>
        <a:defRPr sz="2000">
          <a:solidFill>
            <a:schemeClr val="tx1">
              <a:lumMod val="75000"/>
              <a:lumOff val="25000"/>
            </a:schemeClr>
          </a:solidFill>
          <a:latin typeface="+mn-lt"/>
          <a:ea typeface="+mn-ea"/>
          <a:cs typeface="+mn-cs"/>
        </a:defRPr>
      </a:lvl1pPr>
      <a:lvl2pPr marL="742950" indent="-285750" eaLnBrk="1" hangingPunct="1">
        <a:buFont typeface="Courier New" panose="02070309020205020404" pitchFamily="49" charset="0"/>
        <a:buChar char="o"/>
        <a:defRPr sz="1800">
          <a:solidFill>
            <a:schemeClr val="tx1">
              <a:lumMod val="75000"/>
              <a:lumOff val="25000"/>
            </a:schemeClr>
          </a:solidFill>
          <a:latin typeface="+mn-lt"/>
          <a:ea typeface="+mn-ea"/>
          <a:cs typeface="+mn-cs"/>
        </a:defRPr>
      </a:lvl2pPr>
      <a:lvl3pPr marL="12001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3pPr>
      <a:lvl4pPr marL="16573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4pPr>
      <a:lvl5pPr marL="21145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0041DC4E-EFC4-4997-87F9-B01C3AE6CD2F}"/>
              </a:ext>
            </a:extLst>
          </p:cNvPr>
          <p:cNvSpPr>
            <a:spLocks noGrp="1"/>
          </p:cNvSpPr>
          <p:nvPr>
            <p:ph type="title"/>
          </p:nvPr>
        </p:nvSpPr>
        <p:spPr>
          <a:xfrm>
            <a:off x="2216727" y="182796"/>
            <a:ext cx="9605818" cy="438542"/>
          </a:xfrm>
          <a:prstGeom prst="rect">
            <a:avLst/>
          </a:prstGeom>
        </p:spPr>
        <p:txBody>
          <a:bodyPr vert="horz" lIns="0" tIns="45720" rIns="91440" bIns="45720" rtlCol="0" anchor="ctr">
            <a:no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D1D149ED-881E-4894-899E-AB86F0043291}"/>
              </a:ext>
            </a:extLst>
          </p:cNvPr>
          <p:cNvSpPr>
            <a:spLocks noGrp="1"/>
          </p:cNvSpPr>
          <p:nvPr>
            <p:ph type="body" idx="1"/>
          </p:nvPr>
        </p:nvSpPr>
        <p:spPr>
          <a:xfrm>
            <a:off x="1108364" y="1000377"/>
            <a:ext cx="10714182" cy="53788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890757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 id="2147483900" r:id="rId19"/>
    <p:sldLayoutId id="2147483901" r:id="rId20"/>
    <p:sldLayoutId id="2147483902" r:id="rId21"/>
    <p:sldLayoutId id="2147483903" r:id="rId22"/>
    <p:sldLayoutId id="2147483904" r:id="rId23"/>
    <p:sldLayoutId id="2147483905" r:id="rId24"/>
    <p:sldLayoutId id="2147483906" r:id="rId25"/>
    <p:sldLayoutId id="2147483908" r:id="rId26"/>
    <p:sldLayoutId id="2147483909" r:id="rId27"/>
    <p:sldLayoutId id="2147483910" r:id="rId28"/>
    <p:sldLayoutId id="2147483911" r:id="rId29"/>
    <p:sldLayoutId id="2147483912" r:id="rId30"/>
    <p:sldLayoutId id="2147483873" r:id="rId31"/>
    <p:sldLayoutId id="2147483874" r:id="rId32"/>
    <p:sldLayoutId id="2147483876" r:id="rId33"/>
    <p:sldLayoutId id="2147483880" r:id="rId34"/>
  </p:sldLayoutIdLst>
  <p:txStyles>
    <p:titleStyle>
      <a:lvl1pPr eaLnBrk="1" hangingPunct="1">
        <a:defRPr sz="3600" b="1">
          <a:solidFill>
            <a:schemeClr val="bg1"/>
          </a:solidFill>
          <a:latin typeface="+mj-lt"/>
          <a:ea typeface="+mj-ea"/>
          <a:cs typeface="+mj-cs"/>
        </a:defRPr>
      </a:lvl1pPr>
    </p:titleStyle>
    <p:bodyStyle>
      <a:lvl1pPr marL="228600" indent="-228600" eaLnBrk="1" hangingPunct="1">
        <a:buFont typeface="Arial" panose="020B0604020202020204" pitchFamily="34" charset="0"/>
        <a:buChar char="•"/>
        <a:defRPr sz="2000">
          <a:solidFill>
            <a:schemeClr val="tx1">
              <a:lumMod val="75000"/>
              <a:lumOff val="25000"/>
            </a:schemeClr>
          </a:solidFill>
          <a:latin typeface="+mn-lt"/>
          <a:ea typeface="+mn-ea"/>
          <a:cs typeface="+mn-cs"/>
        </a:defRPr>
      </a:lvl1pPr>
      <a:lvl2pPr marL="742950" indent="-285750" eaLnBrk="1" hangingPunct="1">
        <a:buFont typeface="Courier New" panose="02070309020205020404" pitchFamily="49" charset="0"/>
        <a:buChar char="o"/>
        <a:defRPr sz="1800">
          <a:solidFill>
            <a:schemeClr val="tx1">
              <a:lumMod val="75000"/>
              <a:lumOff val="25000"/>
            </a:schemeClr>
          </a:solidFill>
          <a:latin typeface="+mn-lt"/>
          <a:ea typeface="+mn-ea"/>
          <a:cs typeface="+mn-cs"/>
        </a:defRPr>
      </a:lvl2pPr>
      <a:lvl3pPr marL="12001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3pPr>
      <a:lvl4pPr marL="16573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4pPr>
      <a:lvl5pPr marL="21145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extLst>
    <p:ext uri="{27BBF7A9-308A-43DC-89C8-2F10F3537804}">
      <p15:sldGuideLst xmlns:p15="http://schemas.microsoft.com/office/powerpoint/2012/main">
        <p15:guide id="1" orient="horz" pos="2448">
          <p15:clr>
            <a:srgbClr val="F26B43"/>
          </p15:clr>
        </p15:guide>
        <p15:guide id="2" pos="316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370A9461-4BC8-814C-83FB-1EBFA2D9E054}" type="datetimeFigureOut">
              <a:rPr lang="en-US" smtClean="0"/>
              <a:pPr/>
              <a:t>9/11/2023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C61D5E9F-B6AC-C542-86D7-5ADA213D8EEB}" type="slidenum">
              <a:rPr lang="en-US" smtClean="0"/>
              <a:pPr/>
              <a:t>‹#›</a:t>
            </a:fld>
            <a:endParaRPr lang="en-US" dirty="0"/>
          </a:p>
        </p:txBody>
      </p:sp>
    </p:spTree>
    <p:extLst>
      <p:ext uri="{BB962C8B-B14F-4D97-AF65-F5344CB8AC3E}">
        <p14:creationId xmlns:p14="http://schemas.microsoft.com/office/powerpoint/2010/main" val="93943736"/>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hyperlink" Target="mailto:QoL@ChristopherReeve.org"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69.xml"/><Relationship Id="rId5" Type="http://schemas.openxmlformats.org/officeDocument/2006/relationships/hyperlink" Target="https://www.grantinterface.com/Home/Logon?urlkey=christopherreeve" TargetMode="Externa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2.xml"/><Relationship Id="rId1" Type="http://schemas.openxmlformats.org/officeDocument/2006/relationships/slideLayout" Target="../slideLayouts/slideLayout67.xml"/><Relationship Id="rId5" Type="http://schemas.openxmlformats.org/officeDocument/2006/relationships/image" Target="../media/image45.png"/><Relationship Id="rId4" Type="http://schemas.openxmlformats.org/officeDocument/2006/relationships/hyperlink" Target="http://christopherreeve.org/qo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60.xml"/><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hyperlink" Target="https://www.grantinterface.com/Home/Logon?urlkey=christopherreeve" TargetMode="External"/><Relationship Id="rId2" Type="http://schemas.openxmlformats.org/officeDocument/2006/relationships/notesSlide" Target="../notesSlides/notesSlide23.xml"/><Relationship Id="rId1" Type="http://schemas.openxmlformats.org/officeDocument/2006/relationships/slideLayout" Target="../slideLayouts/slideLayout71.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6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66.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1.xml"/><Relationship Id="rId5" Type="http://schemas.openxmlformats.org/officeDocument/2006/relationships/image" Target="../media/image14.sv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4.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3" Type="http://schemas.openxmlformats.org/officeDocument/2006/relationships/hyperlink" Target="http://resources.ruralinstitute.umt.edu/resource/disability-counts-data-finder/" TargetMode="External"/><Relationship Id="rId2" Type="http://schemas.openxmlformats.org/officeDocument/2006/relationships/notesSlide" Target="../notesSlides/notesSlide44.xml"/><Relationship Id="rId1" Type="http://schemas.openxmlformats.org/officeDocument/2006/relationships/slideLayout" Target="../slideLayouts/slideLayout35.xml"/><Relationship Id="rId5" Type="http://schemas.openxmlformats.org/officeDocument/2006/relationships/hyperlink" Target="https://data.hrsa.gov/tools/rural-health" TargetMode="External"/><Relationship Id="rId4" Type="http://schemas.openxmlformats.org/officeDocument/2006/relationships/hyperlink" Target="http://resources.ruralinstitute.umt.edu/resource/disability-in-america-map-serie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66.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2.xml"/><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4.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1.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4.xml"/></Relationships>
</file>

<file path=ppt/slides/_rels/slide5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4.xml"/><Relationship Id="rId1" Type="http://schemas.openxmlformats.org/officeDocument/2006/relationships/slideLayout" Target="../slideLayouts/slideLayout64.xml"/><Relationship Id="rId4" Type="http://schemas.openxmlformats.org/officeDocument/2006/relationships/image" Target="../media/image67.png"/></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5.xml"/><Relationship Id="rId1" Type="http://schemas.openxmlformats.org/officeDocument/2006/relationships/slideLayout" Target="../slideLayouts/slideLayout6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4.xml"/></Relationships>
</file>

<file path=ppt/slides/_rels/slide5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8.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6.xml"/><Relationship Id="rId16" Type="http://schemas.openxmlformats.org/officeDocument/2006/relationships/image" Target="../media/image30.jpeg"/><Relationship Id="rId1" Type="http://schemas.openxmlformats.org/officeDocument/2006/relationships/slideLayout" Target="../slideLayouts/slideLayout5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jpe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6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9.xml"/><Relationship Id="rId1" Type="http://schemas.openxmlformats.org/officeDocument/2006/relationships/slideLayout" Target="../slideLayouts/slideLayout30.xml"/><Relationship Id="rId4" Type="http://schemas.openxmlformats.org/officeDocument/2006/relationships/image" Target="../media/image72.png"/></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diagramQuickStyle" Target="../diagrams/quickStyle1.xml"/><Relationship Id="rId12" Type="http://schemas.openxmlformats.org/officeDocument/2006/relationships/image" Target="../media/image77.png"/><Relationship Id="rId17" Type="http://schemas.openxmlformats.org/officeDocument/2006/relationships/image" Target="../media/image82.svg"/><Relationship Id="rId2" Type="http://schemas.openxmlformats.org/officeDocument/2006/relationships/notesSlide" Target="../notesSlides/notesSlide60.xml"/><Relationship Id="rId16" Type="http://schemas.openxmlformats.org/officeDocument/2006/relationships/image" Target="../media/image81.png"/><Relationship Id="rId1" Type="http://schemas.openxmlformats.org/officeDocument/2006/relationships/slideLayout" Target="../slideLayouts/slideLayout30.xml"/><Relationship Id="rId6" Type="http://schemas.openxmlformats.org/officeDocument/2006/relationships/diagramLayout" Target="../diagrams/layout1.xml"/><Relationship Id="rId11" Type="http://schemas.openxmlformats.org/officeDocument/2006/relationships/image" Target="../media/image76.svg"/><Relationship Id="rId5" Type="http://schemas.openxmlformats.org/officeDocument/2006/relationships/diagramData" Target="../diagrams/data1.xml"/><Relationship Id="rId15" Type="http://schemas.openxmlformats.org/officeDocument/2006/relationships/image" Target="../media/image80.svg"/><Relationship Id="rId10" Type="http://schemas.openxmlformats.org/officeDocument/2006/relationships/image" Target="../media/image75.png"/><Relationship Id="rId4" Type="http://schemas.openxmlformats.org/officeDocument/2006/relationships/image" Target="../media/image74.svg"/><Relationship Id="rId9" Type="http://schemas.microsoft.com/office/2007/relationships/diagramDrawing" Target="../diagrams/drawing1.xml"/><Relationship Id="rId14" Type="http://schemas.openxmlformats.org/officeDocument/2006/relationships/image" Target="../media/image79.png"/></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1.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hyperlink" Target="http://www.christopherreeve.org/" TargetMode="External"/><Relationship Id="rId7" Type="http://schemas.microsoft.com/office/2007/relationships/hdphoto" Target="../media/hdphoto2.wdp"/><Relationship Id="rId2" Type="http://schemas.openxmlformats.org/officeDocument/2006/relationships/notesSlide" Target="../notesSlides/notesSlide63.xml"/><Relationship Id="rId1" Type="http://schemas.openxmlformats.org/officeDocument/2006/relationships/slideLayout" Target="../slideLayouts/slideLayout14.xml"/><Relationship Id="rId6" Type="http://schemas.openxmlformats.org/officeDocument/2006/relationships/image" Target="../media/image84.png"/><Relationship Id="rId11" Type="http://schemas.openxmlformats.org/officeDocument/2006/relationships/image" Target="../media/image87.png"/><Relationship Id="rId5" Type="http://schemas.microsoft.com/office/2007/relationships/hdphoto" Target="../media/hdphoto1.wdp"/><Relationship Id="rId10" Type="http://schemas.openxmlformats.org/officeDocument/2006/relationships/image" Target="../media/image86.png"/><Relationship Id="rId4" Type="http://schemas.openxmlformats.org/officeDocument/2006/relationships/image" Target="../media/image83.png"/><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74.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png"/><Relationship Id="rId14" Type="http://schemas.openxmlformats.org/officeDocument/2006/relationships/image" Target="../media/image4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EE3E7-A862-BE52-7214-632826CE31DD}"/>
              </a:ext>
            </a:extLst>
          </p:cNvPr>
          <p:cNvSpPr>
            <a:spLocks noGrp="1"/>
          </p:cNvSpPr>
          <p:nvPr>
            <p:ph type="title"/>
          </p:nvPr>
        </p:nvSpPr>
        <p:spPr>
          <a:xfrm>
            <a:off x="800100" y="3200400"/>
            <a:ext cx="10591800" cy="1577181"/>
          </a:xfrm>
        </p:spPr>
        <p:txBody>
          <a:bodyPr>
            <a:normAutofit fontScale="90000"/>
          </a:bodyPr>
          <a:lstStyle/>
          <a:p>
            <a:br>
              <a:rPr lang="en-US" dirty="0"/>
            </a:br>
            <a:r>
              <a:rPr lang="en-US" dirty="0"/>
              <a:t>Direct Effect &amp; Priority Impact </a:t>
            </a:r>
            <a:br>
              <a:rPr lang="en-US" dirty="0"/>
            </a:br>
            <a:r>
              <a:rPr lang="en-US" dirty="0"/>
              <a:t>Technical Assistant Webinar </a:t>
            </a:r>
            <a:br>
              <a:rPr lang="en-US" dirty="0"/>
            </a:br>
            <a:r>
              <a:rPr lang="en-US" sz="3100" dirty="0"/>
              <a:t>September 6, 2023</a:t>
            </a:r>
            <a:br>
              <a:rPr lang="en-US" dirty="0"/>
            </a:br>
            <a:br>
              <a:rPr lang="en-US" dirty="0"/>
            </a:br>
            <a:endParaRPr lang="en-US" dirty="0"/>
          </a:p>
        </p:txBody>
      </p:sp>
      <p:sp>
        <p:nvSpPr>
          <p:cNvPr id="4" name="TextBox 3">
            <a:extLst>
              <a:ext uri="{FF2B5EF4-FFF2-40B4-BE49-F238E27FC236}">
                <a16:creationId xmlns:a16="http://schemas.microsoft.com/office/drawing/2014/main" id="{754A45B8-26D3-3508-2803-2DB9316492E0}"/>
              </a:ext>
            </a:extLst>
          </p:cNvPr>
          <p:cNvSpPr txBox="1"/>
          <p:nvPr/>
        </p:nvSpPr>
        <p:spPr>
          <a:xfrm>
            <a:off x="775781" y="2133600"/>
            <a:ext cx="11391900" cy="584775"/>
          </a:xfrm>
          <a:prstGeom prst="rect">
            <a:avLst/>
          </a:prstGeom>
          <a:noFill/>
        </p:spPr>
        <p:txBody>
          <a:bodyPr wrap="square">
            <a:spAutoFit/>
          </a:bodyPr>
          <a:lstStyle/>
          <a:p>
            <a:r>
              <a:rPr lang="en-US" sz="3200" b="1" dirty="0">
                <a:solidFill>
                  <a:schemeClr val="bg2"/>
                </a:solidFill>
                <a:latin typeface="+mj-lt"/>
              </a:rPr>
              <a:t>Applying for a Reeve Foundation Quality of Life Grant:</a:t>
            </a:r>
          </a:p>
        </p:txBody>
      </p:sp>
    </p:spTree>
    <p:extLst>
      <p:ext uri="{BB962C8B-B14F-4D97-AF65-F5344CB8AC3E}">
        <p14:creationId xmlns:p14="http://schemas.microsoft.com/office/powerpoint/2010/main" val="348821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E63CA7-2B6A-F2E0-4809-B92B9B1487E9}"/>
              </a:ext>
            </a:extLst>
          </p:cNvPr>
          <p:cNvSpPr>
            <a:spLocks noGrp="1"/>
          </p:cNvSpPr>
          <p:nvPr>
            <p:ph type="body" sz="quarter" idx="13"/>
          </p:nvPr>
        </p:nvSpPr>
        <p:spPr/>
        <p:txBody>
          <a:bodyPr>
            <a:normAutofit/>
          </a:bodyPr>
          <a:lstStyle/>
          <a:p>
            <a:r>
              <a:rPr lang="en-US" dirty="0">
                <a:solidFill>
                  <a:srgbClr val="C00000"/>
                </a:solidFill>
              </a:rPr>
              <a:t>Important Dates</a:t>
            </a:r>
          </a:p>
        </p:txBody>
      </p:sp>
      <p:sp>
        <p:nvSpPr>
          <p:cNvPr id="11" name="TextBox 10">
            <a:extLst>
              <a:ext uri="{FF2B5EF4-FFF2-40B4-BE49-F238E27FC236}">
                <a16:creationId xmlns:a16="http://schemas.microsoft.com/office/drawing/2014/main" id="{7CAA5E65-BBAE-C6BF-87B9-76B77644EB88}"/>
              </a:ext>
            </a:extLst>
          </p:cNvPr>
          <p:cNvSpPr txBox="1"/>
          <p:nvPr/>
        </p:nvSpPr>
        <p:spPr>
          <a:xfrm>
            <a:off x="3048000" y="1447800"/>
            <a:ext cx="6781800" cy="5006242"/>
          </a:xfrm>
          <a:prstGeom prst="rect">
            <a:avLst/>
          </a:prstGeom>
          <a:noFill/>
        </p:spPr>
        <p:txBody>
          <a:bodyPr wrap="square">
            <a:spAutoFit/>
          </a:bodyPr>
          <a:lstStyle/>
          <a:p>
            <a:pPr marL="0" marR="0">
              <a:lnSpc>
                <a:spcPts val="2100"/>
              </a:lnSpc>
              <a:spcBef>
                <a:spcPts val="0"/>
              </a:spcBef>
              <a:spcAft>
                <a:spcPts val="1500"/>
              </a:spcAft>
            </a:pPr>
            <a:r>
              <a:rPr lang="en-US" sz="1800" b="1" dirty="0">
                <a:solidFill>
                  <a:srgbClr val="2C2927"/>
                </a:solidFill>
                <a:effectLst/>
                <a:ea typeface="Times New Roman" panose="02020603050405020304" pitchFamily="18" charset="0"/>
                <a:cs typeface="Times New Roman" panose="02020603050405020304" pitchFamily="18" charset="0"/>
              </a:rPr>
              <a:t>2nd Cycle 2023 Program Timeline</a:t>
            </a:r>
            <a:endParaRPr lang="en-US" sz="1400" dirty="0">
              <a:effectLst/>
              <a:ea typeface="Calibri" panose="020F0502020204030204" pitchFamily="34" charset="0"/>
              <a:cs typeface="Times New Roman" panose="02020603050405020304" pitchFamily="18" charset="0"/>
            </a:endParaRPr>
          </a:p>
          <a:p>
            <a:pPr marL="0" marR="0">
              <a:lnSpc>
                <a:spcPts val="2100"/>
              </a:lnSpc>
              <a:spcBef>
                <a:spcPts val="0"/>
              </a:spcBef>
              <a:spcAft>
                <a:spcPts val="1500"/>
              </a:spcAft>
            </a:pPr>
            <a:r>
              <a:rPr lang="en-US" sz="1800" b="1" dirty="0">
                <a:solidFill>
                  <a:srgbClr val="2C2927"/>
                </a:solidFill>
                <a:effectLst/>
                <a:ea typeface="Times New Roman" panose="02020603050405020304" pitchFamily="18" charset="0"/>
                <a:cs typeface="Times New Roman" panose="02020603050405020304" pitchFamily="18" charset="0"/>
              </a:rPr>
              <a:t>Direct Effect (Tier 1) and Priority Impact (Tiers 2-4)</a:t>
            </a:r>
            <a:endParaRPr lang="en-US" sz="1400" dirty="0">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C2927"/>
                </a:solidFill>
                <a:effectLst/>
                <a:ea typeface="Times New Roman" panose="02020603050405020304" pitchFamily="18" charset="0"/>
                <a:cs typeface="Times New Roman" panose="02020603050405020304" pitchFamily="18" charset="0"/>
              </a:rPr>
              <a:t>Cycle Opens: August 30, 2023</a:t>
            </a: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endParaRPr lang="en-US" sz="1400" dirty="0">
              <a:solidFill>
                <a:srgbClr val="2C2927"/>
              </a:solidFill>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C2927"/>
                </a:solidFill>
                <a:effectLst/>
                <a:ea typeface="Times New Roman" panose="02020603050405020304" pitchFamily="18" charset="0"/>
                <a:cs typeface="Times New Roman" panose="02020603050405020304" pitchFamily="18" charset="0"/>
              </a:rPr>
              <a:t>Deadline for emailed questions: September 12, 2023 (email to </a:t>
            </a:r>
            <a:r>
              <a:rPr lang="en-US" sz="1800" b="1" u="sng" dirty="0" err="1">
                <a:solidFill>
                  <a:srgbClr val="2C2927"/>
                </a:solidFill>
                <a:effectLst/>
                <a:ea typeface="Times New Roman" panose="02020603050405020304" pitchFamily="18" charset="0"/>
                <a:cs typeface="Times New Roman" panose="02020603050405020304" pitchFamily="18" charset="0"/>
                <a:hlinkClick r:id="rId3"/>
              </a:rPr>
              <a:t>QoL@ChristopherReeve.org</a:t>
            </a:r>
            <a:r>
              <a:rPr lang="en-US" sz="1800" dirty="0">
                <a:solidFill>
                  <a:srgbClr val="2C2927"/>
                </a:solidFill>
                <a:effectLst/>
                <a:ea typeface="Times New Roman" panose="02020603050405020304" pitchFamily="18" charset="0"/>
                <a:cs typeface="Times New Roman" panose="02020603050405020304" pitchFamily="18" charset="0"/>
              </a:rPr>
              <a:t>)</a:t>
            </a: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endParaRPr lang="en-US" sz="1400" dirty="0">
              <a:solidFill>
                <a:srgbClr val="2C2927"/>
              </a:solidFill>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C2927"/>
                </a:solidFill>
                <a:effectLst/>
                <a:ea typeface="Times New Roman" panose="02020603050405020304" pitchFamily="18" charset="0"/>
                <a:cs typeface="Times New Roman" panose="02020603050405020304" pitchFamily="18" charset="0"/>
              </a:rPr>
              <a:t>Proposals Due: October 11, 2023</a:t>
            </a: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endParaRPr lang="en-US" sz="1400" dirty="0">
              <a:solidFill>
                <a:srgbClr val="2C2927"/>
              </a:solidFill>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C2927"/>
                </a:solidFill>
                <a:effectLst/>
                <a:ea typeface="Times New Roman" panose="02020603050405020304" pitchFamily="18" charset="0"/>
                <a:cs typeface="Times New Roman" panose="02020603050405020304" pitchFamily="18" charset="0"/>
              </a:rPr>
              <a:t>External Review: October 16 – November 3</a:t>
            </a: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endParaRPr lang="en-US" sz="1400" dirty="0">
              <a:solidFill>
                <a:srgbClr val="2C2927"/>
              </a:solidFill>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C2927"/>
                </a:solidFill>
                <a:effectLst/>
                <a:ea typeface="Times New Roman" panose="02020603050405020304" pitchFamily="18" charset="0"/>
                <a:cs typeface="Times New Roman" panose="02020603050405020304" pitchFamily="18" charset="0"/>
              </a:rPr>
              <a:t>Internal Review: November 8 – December 5</a:t>
            </a: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endParaRPr lang="en-US" sz="1400" dirty="0">
              <a:solidFill>
                <a:srgbClr val="2C2927"/>
              </a:solidFill>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C2927"/>
                </a:solidFill>
                <a:effectLst/>
                <a:ea typeface="Times New Roman" panose="02020603050405020304" pitchFamily="18" charset="0"/>
                <a:cs typeface="Times New Roman" panose="02020603050405020304" pitchFamily="18" charset="0"/>
              </a:rPr>
              <a:t>Grants awarded by the end of December</a:t>
            </a: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endParaRPr lang="en-US" sz="1400" dirty="0">
              <a:solidFill>
                <a:srgbClr val="2C2927"/>
              </a:solidFill>
              <a:effectLst/>
              <a:ea typeface="Calibri" panose="020F0502020204030204" pitchFamily="34" charset="0"/>
              <a:cs typeface="Times New Roman" panose="02020603050405020304" pitchFamily="18" charset="0"/>
            </a:endParaRPr>
          </a:p>
          <a:p>
            <a:pPr marL="342900" marR="0" lvl="0" indent="-342900">
              <a:lnSpc>
                <a:spcPts val="2100"/>
              </a:lnSpc>
              <a:spcBef>
                <a:spcPts val="0"/>
              </a:spcBef>
              <a:spcAft>
                <a:spcPts val="0"/>
              </a:spcAft>
              <a:buSzPts val="1000"/>
              <a:buFont typeface="Symbol" panose="05050102010706020507" pitchFamily="18" charset="2"/>
              <a:buChar char=""/>
              <a:tabLst>
                <a:tab pos="457200" algn="l"/>
              </a:tabLst>
            </a:pPr>
            <a:r>
              <a:rPr lang="en-US" sz="1800" dirty="0">
                <a:solidFill>
                  <a:srgbClr val="2C2927"/>
                </a:solidFill>
                <a:effectLst/>
                <a:ea typeface="Times New Roman" panose="02020603050405020304" pitchFamily="18" charset="0"/>
                <a:cs typeface="Times New Roman" panose="02020603050405020304" pitchFamily="18" charset="0"/>
              </a:rPr>
              <a:t>Grant period begins January 1, 2024</a:t>
            </a:r>
            <a:endParaRPr lang="en-US" sz="1400" dirty="0">
              <a:solidFill>
                <a:srgbClr val="2C2927"/>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25287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13C6F8-BB8E-F08F-A265-7B2EE20805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720762"/>
          </a:xfrm>
          <a:prstGeom prst="rect">
            <a:avLst/>
          </a:prstGeom>
        </p:spPr>
      </p:pic>
      <p:pic>
        <p:nvPicPr>
          <p:cNvPr id="7" name="Picture 6">
            <a:extLst>
              <a:ext uri="{FF2B5EF4-FFF2-40B4-BE49-F238E27FC236}">
                <a16:creationId xmlns:a16="http://schemas.microsoft.com/office/drawing/2014/main" id="{F327A3CB-F52D-1229-C12C-C922AD0806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V="1">
            <a:off x="0" y="6136810"/>
            <a:ext cx="12192000" cy="720762"/>
          </a:xfrm>
          <a:prstGeom prst="rect">
            <a:avLst/>
          </a:prstGeom>
        </p:spPr>
      </p:pic>
      <p:sp>
        <p:nvSpPr>
          <p:cNvPr id="4" name="Text Placeholder 1">
            <a:extLst>
              <a:ext uri="{FF2B5EF4-FFF2-40B4-BE49-F238E27FC236}">
                <a16:creationId xmlns:a16="http://schemas.microsoft.com/office/drawing/2014/main" id="{5A3BE46D-0220-C13A-B9E6-6E50F5DE8721}"/>
              </a:ext>
            </a:extLst>
          </p:cNvPr>
          <p:cNvSpPr>
            <a:spLocks noGrp="1"/>
          </p:cNvSpPr>
          <p:nvPr>
            <p:ph type="title"/>
          </p:nvPr>
        </p:nvSpPr>
        <p:spPr>
          <a:xfrm>
            <a:off x="831850" y="1008063"/>
            <a:ext cx="10515600" cy="720725"/>
          </a:xfrm>
        </p:spPr>
        <p:txBody>
          <a:bodyPr>
            <a:normAutofit/>
          </a:bodyPr>
          <a:lstStyle/>
          <a:p>
            <a:r>
              <a:rPr lang="en-US" sz="2500" dirty="0">
                <a:solidFill>
                  <a:srgbClr val="C00000"/>
                </a:solidFill>
              </a:rPr>
              <a:t>Quality of Life Grants: Direct Effect &amp; Priority Impact </a:t>
            </a:r>
            <a:endParaRPr lang="en-US" dirty="0">
              <a:solidFill>
                <a:srgbClr val="C00000"/>
              </a:solidFill>
            </a:endParaRPr>
          </a:p>
        </p:txBody>
      </p:sp>
      <p:sp>
        <p:nvSpPr>
          <p:cNvPr id="6" name="Text Placeholder 5">
            <a:extLst>
              <a:ext uri="{FF2B5EF4-FFF2-40B4-BE49-F238E27FC236}">
                <a16:creationId xmlns:a16="http://schemas.microsoft.com/office/drawing/2014/main" id="{913715E7-EDB6-7B99-5BB3-C3B9A527A7D4}"/>
              </a:ext>
            </a:extLst>
          </p:cNvPr>
          <p:cNvSpPr txBox="1">
            <a:spLocks noGrp="1"/>
          </p:cNvSpPr>
          <p:nvPr>
            <p:ph type="body" idx="1"/>
          </p:nvPr>
        </p:nvSpPr>
        <p:spPr>
          <a:xfrm>
            <a:off x="831850" y="1841500"/>
            <a:ext cx="10515600" cy="3323987"/>
          </a:xfrm>
          <a:prstGeom prst="rect">
            <a:avLst/>
          </a:prstGeom>
          <a:noFill/>
        </p:spPr>
        <p:txBody>
          <a:bodyPr wrap="square">
            <a:spAutoFit/>
          </a:bodyPr>
          <a:lstStyle/>
          <a:p>
            <a:pPr marL="0" marR="0">
              <a:spcBef>
                <a:spcPts val="0"/>
              </a:spcBef>
              <a:spcAft>
                <a:spcPts val="0"/>
              </a:spcAft>
            </a:pP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QOL grant applications are available and are to be completed online through the </a:t>
            </a:r>
            <a:r>
              <a:rPr lang="en-US" sz="3200" u="sng" dirty="0">
                <a:solidFill>
                  <a:schemeClr val="tx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Reeve Foundation online grants portal</a:t>
            </a: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endParaRPr lang="en-US" sz="3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online application submission deadline is </a:t>
            </a:r>
            <a:r>
              <a:rPr lang="en-US" sz="3200" b="1" dirty="0">
                <a:solidFill>
                  <a:schemeClr val="tx1"/>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Wednesday, October 11, at 11:59 pm EASTERN TIME</a:t>
            </a:r>
            <a:r>
              <a:rPr lang="en-US" sz="3200" b="1" u="sng"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3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1989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8110D26B-C4AB-B846-5C7F-18C1F0198ADF}"/>
              </a:ext>
            </a:extLst>
          </p:cNvPr>
          <p:cNvSpPr>
            <a:spLocks noGrp="1"/>
          </p:cNvSpPr>
          <p:nvPr>
            <p:ph type="body" sz="quarter" idx="16"/>
          </p:nvPr>
        </p:nvSpPr>
        <p:spPr/>
        <p:txBody>
          <a:bodyPr>
            <a:noAutofit/>
          </a:bodyPr>
          <a:lstStyle/>
          <a:p>
            <a:pPr marL="0" lvl="0" indent="0" algn="ctr" rtl="0">
              <a:spcBef>
                <a:spcPct val="20000"/>
              </a:spcBef>
              <a:buNone/>
            </a:pPr>
            <a:endParaRPr lang="en-US" sz="1100" b="1" i="1" kern="1200" dirty="0">
              <a:solidFill>
                <a:prstClr val="black"/>
              </a:solidFill>
              <a:latin typeface="Calibri"/>
            </a:endParaRPr>
          </a:p>
          <a:p>
            <a:pPr marL="0" indent="0">
              <a:buNone/>
            </a:pPr>
            <a:endParaRPr lang="en-US" sz="2000" dirty="0"/>
          </a:p>
        </p:txBody>
      </p:sp>
      <p:sp>
        <p:nvSpPr>
          <p:cNvPr id="7" name="Text Placeholder 6">
            <a:extLst>
              <a:ext uri="{FF2B5EF4-FFF2-40B4-BE49-F238E27FC236}">
                <a16:creationId xmlns:a16="http://schemas.microsoft.com/office/drawing/2014/main" id="{C1567F38-8953-64F9-5658-51B69A85B898}"/>
              </a:ext>
            </a:extLst>
          </p:cNvPr>
          <p:cNvSpPr>
            <a:spLocks noGrp="1"/>
          </p:cNvSpPr>
          <p:nvPr>
            <p:ph type="body" sz="quarter" idx="13"/>
          </p:nvPr>
        </p:nvSpPr>
        <p:spPr/>
        <p:txBody>
          <a:bodyPr/>
          <a:lstStyle/>
          <a:p>
            <a:r>
              <a:rPr lang="en-US" sz="3200" dirty="0">
                <a:solidFill>
                  <a:srgbClr val="C00000"/>
                </a:solidFill>
                <a:latin typeface="Arial" panose="020B0604020202020204" pitchFamily="34" charset="0"/>
                <a:ea typeface="Trajan Pro" charset="0"/>
                <a:cs typeface="Arial" panose="020B0604020202020204" pitchFamily="34" charset="0"/>
              </a:rPr>
              <a:t>Application Tools</a:t>
            </a:r>
          </a:p>
          <a:p>
            <a:endParaRPr lang="en-US" dirty="0">
              <a:solidFill>
                <a:srgbClr val="FF0000"/>
              </a:solidFill>
            </a:endParaRPr>
          </a:p>
        </p:txBody>
      </p:sp>
      <p:pic>
        <p:nvPicPr>
          <p:cNvPr id="4" name="Content Placeholder 4">
            <a:extLst>
              <a:ext uri="{FF2B5EF4-FFF2-40B4-BE49-F238E27FC236}">
                <a16:creationId xmlns:a16="http://schemas.microsoft.com/office/drawing/2014/main" id="{3C39F476-249D-FB90-B78E-C059F96603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541127"/>
          </a:xfrm>
          <a:prstGeom prst="rect">
            <a:avLst/>
          </a:prstGeom>
        </p:spPr>
      </p:pic>
      <p:sp>
        <p:nvSpPr>
          <p:cNvPr id="3" name="Rectangle 2">
            <a:extLst>
              <a:ext uri="{FF2B5EF4-FFF2-40B4-BE49-F238E27FC236}">
                <a16:creationId xmlns:a16="http://schemas.microsoft.com/office/drawing/2014/main" id="{0CA7B329-963B-380F-813C-3CCAE677AFE6}"/>
              </a:ext>
            </a:extLst>
          </p:cNvPr>
          <p:cNvSpPr/>
          <p:nvPr/>
        </p:nvSpPr>
        <p:spPr>
          <a:xfrm>
            <a:off x="271247" y="1143000"/>
            <a:ext cx="11421745" cy="3631763"/>
          </a:xfrm>
          <a:prstGeom prst="rect">
            <a:avLst/>
          </a:prstGeom>
        </p:spPr>
        <p:txBody>
          <a:bodyPr wrap="square">
            <a:spAutoFit/>
          </a:bodyPr>
          <a:lstStyle/>
          <a:p>
            <a:endParaRPr lang="en-US" sz="2300" b="1" i="1" dirty="0"/>
          </a:p>
          <a:p>
            <a:pPr marL="342900" indent="-342900">
              <a:buFont typeface="Arial" panose="020B0604020202020204" pitchFamily="34" charset="0"/>
              <a:buChar char="•"/>
            </a:pPr>
            <a:r>
              <a:rPr lang="en-US" sz="2300" dirty="0"/>
              <a:t>Grant Application and Program Guidelines</a:t>
            </a:r>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r>
              <a:rPr lang="en-US" sz="2300" dirty="0"/>
              <a:t>People First Language Guide</a:t>
            </a:r>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r>
              <a:rPr lang="en-US" sz="2300" dirty="0"/>
              <a:t>Quick Guide to Establishing Evaluation Indicators </a:t>
            </a:r>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r>
              <a:rPr lang="en-US" sz="2300" dirty="0"/>
              <a:t>Videos and Tutorials </a:t>
            </a:r>
          </a:p>
          <a:p>
            <a:pPr marL="342900" indent="-342900">
              <a:buFont typeface="Arial" panose="020B0604020202020204" pitchFamily="34" charset="0"/>
              <a:buChar char="•"/>
            </a:pPr>
            <a:endParaRPr lang="en-US" sz="2300" dirty="0"/>
          </a:p>
          <a:p>
            <a:pPr marL="342900" indent="-342900">
              <a:buFont typeface="Arial" panose="020B0604020202020204" pitchFamily="34" charset="0"/>
              <a:buChar char="•"/>
            </a:pPr>
            <a:r>
              <a:rPr lang="en-US" sz="2300" dirty="0"/>
              <a:t>All are available on our website at: </a:t>
            </a:r>
            <a:r>
              <a:rPr lang="en-US" sz="2300" b="0" i="0" u="none" strike="noStrike" dirty="0">
                <a:effectLst/>
                <a:hlinkClick r:id="rId4"/>
              </a:rPr>
              <a:t>ChristopherReeve.org/</a:t>
            </a:r>
            <a:r>
              <a:rPr lang="en-US" sz="2300" b="0" i="0" u="none" strike="noStrike" dirty="0" err="1">
                <a:effectLst/>
                <a:hlinkClick r:id="rId4"/>
              </a:rPr>
              <a:t>qol</a:t>
            </a:r>
            <a:r>
              <a:rPr lang="en-US" sz="2300" b="0" i="0" u="none" strike="noStrike" dirty="0">
                <a:effectLst/>
              </a:rPr>
              <a:t> or scan the QR Code.</a:t>
            </a:r>
            <a:endParaRPr lang="en-US" sz="2300" dirty="0"/>
          </a:p>
        </p:txBody>
      </p:sp>
      <p:pic>
        <p:nvPicPr>
          <p:cNvPr id="6" name="Picture 5" descr="A qr code on a black background&#10;&#10;Description automatically generated">
            <a:extLst>
              <a:ext uri="{FF2B5EF4-FFF2-40B4-BE49-F238E27FC236}">
                <a16:creationId xmlns:a16="http://schemas.microsoft.com/office/drawing/2014/main" id="{CFC7F36D-9CCA-EAFB-7F30-797215D23A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889" t="28077" r="30000" b="29637"/>
          <a:stretch/>
        </p:blipFill>
        <p:spPr>
          <a:xfrm>
            <a:off x="5417157" y="4710031"/>
            <a:ext cx="1357686" cy="1396466"/>
          </a:xfrm>
          <a:prstGeom prst="rect">
            <a:avLst/>
          </a:prstGeom>
        </p:spPr>
      </p:pic>
    </p:spTree>
    <p:extLst>
      <p:ext uri="{BB962C8B-B14F-4D97-AF65-F5344CB8AC3E}">
        <p14:creationId xmlns:p14="http://schemas.microsoft.com/office/powerpoint/2010/main" val="1968673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FAAE5069-F7B3-D072-F485-15EA0FA4B948}"/>
              </a:ext>
            </a:extLst>
          </p:cNvPr>
          <p:cNvSpPr>
            <a:spLocks noGrp="1"/>
          </p:cNvSpPr>
          <p:nvPr>
            <p:ph type="body" sz="quarter" idx="13"/>
          </p:nvPr>
        </p:nvSpPr>
        <p:spPr>
          <a:xfrm>
            <a:off x="292100" y="577850"/>
            <a:ext cx="6627813" cy="554038"/>
          </a:xfrm>
        </p:spPr>
        <p:txBody>
          <a:bodyPr>
            <a:normAutofit fontScale="92500"/>
          </a:bodyPr>
          <a:lstStyle/>
          <a:p>
            <a:pPr algn="ctr"/>
            <a:r>
              <a:rPr lang="en-US" dirty="0">
                <a:solidFill>
                  <a:srgbClr val="C00000"/>
                </a:solidFill>
              </a:rPr>
              <a:t>Tiered Grants Structure for this Cycle</a:t>
            </a:r>
          </a:p>
          <a:p>
            <a:pPr algn="ctr"/>
            <a:endParaRPr lang="en-US" dirty="0"/>
          </a:p>
        </p:txBody>
      </p:sp>
      <p:sp>
        <p:nvSpPr>
          <p:cNvPr id="7" name="Text Placeholder 6">
            <a:extLst>
              <a:ext uri="{FF2B5EF4-FFF2-40B4-BE49-F238E27FC236}">
                <a16:creationId xmlns:a16="http://schemas.microsoft.com/office/drawing/2014/main" id="{EF506873-7BA2-19FB-42AE-BE58FC388E04}"/>
              </a:ext>
            </a:extLst>
          </p:cNvPr>
          <p:cNvSpPr txBox="1">
            <a:spLocks noGrp="1"/>
          </p:cNvSpPr>
          <p:nvPr>
            <p:ph type="body" sz="quarter" idx="16"/>
          </p:nvPr>
        </p:nvSpPr>
        <p:spPr>
          <a:xfrm>
            <a:off x="2052638" y="1447800"/>
            <a:ext cx="8086725" cy="2837443"/>
          </a:xfrm>
          <a:prstGeom prst="rect">
            <a:avLst/>
          </a:prstGeom>
          <a:noFill/>
        </p:spPr>
        <p:txBody>
          <a:bodyPr wrap="square">
            <a:spAutoFit/>
          </a:bodyPr>
          <a:lstStyle/>
          <a:p>
            <a:pPr marL="0" marR="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FOR THIS CYCLE - YOU CAN APPLY FOR: </a:t>
            </a:r>
          </a:p>
          <a:p>
            <a:pPr marL="0" marR="0">
              <a:lnSpc>
                <a:spcPct val="107000"/>
              </a:lnSpc>
              <a:spcBef>
                <a:spcPts val="0"/>
              </a:spcBef>
              <a:spcAft>
                <a:spcPts val="800"/>
              </a:spcAft>
            </a:pPr>
            <a:r>
              <a:rPr lang="en-US" sz="3200" dirty="0">
                <a:effectLst/>
                <a:latin typeface="Arial" panose="020B0604020202020204" pitchFamily="34" charset="0"/>
                <a:ea typeface="Calibri" panose="020F0502020204030204" pitchFamily="34" charset="0"/>
                <a:cs typeface="Arial" panose="020B0604020202020204" pitchFamily="34" charset="0"/>
              </a:rPr>
              <a:t> </a:t>
            </a:r>
            <a:r>
              <a:rPr lang="en-US" sz="3200" b="1" dirty="0">
                <a:effectLst/>
                <a:latin typeface="Arial" panose="020B0604020202020204" pitchFamily="34" charset="0"/>
                <a:ea typeface="Calibri" panose="020F0502020204030204" pitchFamily="34" charset="0"/>
                <a:cs typeface="Arial" panose="020B0604020202020204" pitchFamily="34" charset="0"/>
              </a:rPr>
              <a:t>Direct Effect </a:t>
            </a: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Project to be completed in 12 months</a:t>
            </a: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Grants up to $25,000</a:t>
            </a: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Interim Report at 6 months</a:t>
            </a:r>
          </a:p>
          <a:p>
            <a:pPr marL="342900" marR="0" lvl="0" indent="-342900">
              <a:lnSpc>
                <a:spcPct val="107000"/>
              </a:lnSpc>
              <a:spcBef>
                <a:spcPts val="0"/>
              </a:spcBef>
              <a:spcAft>
                <a:spcPts val="80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Final Report at 12 months</a:t>
            </a:r>
          </a:p>
        </p:txBody>
      </p:sp>
      <p:sp>
        <p:nvSpPr>
          <p:cNvPr id="9" name="TextBox 8">
            <a:extLst>
              <a:ext uri="{FF2B5EF4-FFF2-40B4-BE49-F238E27FC236}">
                <a16:creationId xmlns:a16="http://schemas.microsoft.com/office/drawing/2014/main" id="{86428CC3-CE0B-8ABA-0346-E00BC01A62A1}"/>
              </a:ext>
            </a:extLst>
          </p:cNvPr>
          <p:cNvSpPr txBox="1"/>
          <p:nvPr/>
        </p:nvSpPr>
        <p:spPr>
          <a:xfrm>
            <a:off x="757238" y="4601155"/>
            <a:ext cx="10677525" cy="954107"/>
          </a:xfrm>
          <a:prstGeom prst="rect">
            <a:avLst/>
          </a:prstGeom>
          <a:noFill/>
        </p:spPr>
        <p:txBody>
          <a:bodyPr wrap="square">
            <a:spAutoFit/>
          </a:bodyPr>
          <a:lstStyle/>
          <a:p>
            <a:r>
              <a:rPr lang="en-US" sz="2800" b="1" dirty="0"/>
              <a:t>NOTE: All requests for $25,000 must include a valid </a:t>
            </a:r>
            <a:r>
              <a:rPr lang="en-US" sz="2800" b="1" dirty="0" err="1"/>
              <a:t>SAM.gov</a:t>
            </a:r>
            <a:r>
              <a:rPr lang="en-US" sz="2800" b="1" dirty="0"/>
              <a:t> issued Unique Entity Id number (</a:t>
            </a:r>
            <a:r>
              <a:rPr lang="en-US" sz="2800" b="1" dirty="0" err="1"/>
              <a:t>UEI</a:t>
            </a:r>
            <a:r>
              <a:rPr lang="en-US" sz="2800" b="1" dirty="0"/>
              <a:t>#) </a:t>
            </a:r>
          </a:p>
        </p:txBody>
      </p:sp>
    </p:spTree>
    <p:extLst>
      <p:ext uri="{BB962C8B-B14F-4D97-AF65-F5344CB8AC3E}">
        <p14:creationId xmlns:p14="http://schemas.microsoft.com/office/powerpoint/2010/main" val="970827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0"/>
            <a:ext cx="3276600" cy="4550541"/>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Accessible Beach/Dock/Pier</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Accessible Community Spaces</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Accessible Playground/Ballfield</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Accessible Trail</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Adaptive Sports</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Advocacy</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Arts</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Camp</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Caregiving</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Consumer Education</a:t>
            </a:r>
          </a:p>
        </p:txBody>
      </p:sp>
      <p:sp>
        <p:nvSpPr>
          <p:cNvPr id="14" name="TextBox 13">
            <a:extLst>
              <a:ext uri="{FF2B5EF4-FFF2-40B4-BE49-F238E27FC236}">
                <a16:creationId xmlns:a16="http://schemas.microsoft.com/office/drawing/2014/main" id="{9F8BD447-3E18-B420-669C-A545A632742C}"/>
              </a:ext>
            </a:extLst>
          </p:cNvPr>
          <p:cNvSpPr txBox="1"/>
          <p:nvPr/>
        </p:nvSpPr>
        <p:spPr>
          <a:xfrm>
            <a:off x="4800600" y="1600200"/>
            <a:ext cx="6021023" cy="4424414"/>
          </a:xfrm>
          <a:prstGeom prst="rect">
            <a:avLst/>
          </a:prstGeom>
          <a:noFill/>
        </p:spPr>
        <p:txBody>
          <a:bodyPr wrap="square">
            <a:spAutoFit/>
          </a:bodyPr>
          <a:lstStyle/>
          <a:p>
            <a:pPr marL="0" marR="0">
              <a:lnSpc>
                <a:spcPct val="107000"/>
              </a:lnSpc>
              <a:spcBef>
                <a:spcPts val="0"/>
              </a:spcBef>
              <a:spcAft>
                <a:spcPts val="800"/>
              </a:spcAft>
            </a:pPr>
            <a:r>
              <a:rPr lang="en-US" sz="1800" dirty="0">
                <a:effectLst/>
                <a:ea typeface="Calibri" panose="020F0502020204030204" pitchFamily="34" charset="0"/>
                <a:cs typeface="Arial" panose="020B0604020202020204" pitchFamily="34" charset="0"/>
              </a:rPr>
              <a:t>Durable</a:t>
            </a:r>
            <a:r>
              <a:rPr lang="en-US" sz="1800" dirty="0">
                <a:effectLst/>
                <a:ea typeface="Calibri" panose="020F0502020204030204" pitchFamily="34" charset="0"/>
                <a:cs typeface="Times New Roman" panose="02020603050405020304" pitchFamily="18" charset="0"/>
              </a:rPr>
              <a:t> Medical Equipment</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Education</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Employment</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Facility Accessibility Modifications</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Fitness and Wellness</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Healthcare</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Media Development</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Peer Mentoring and Support</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Service Animal Program</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Therapeutic Horseback Riding</a:t>
            </a:r>
          </a:p>
          <a:p>
            <a:pPr marL="0" marR="0">
              <a:lnSpc>
                <a:spcPct val="107000"/>
              </a:lnSpc>
              <a:spcBef>
                <a:spcPts val="0"/>
              </a:spcBef>
              <a:spcAft>
                <a:spcPts val="800"/>
              </a:spcAft>
            </a:pPr>
            <a:r>
              <a:rPr lang="en-US" sz="1800" dirty="0">
                <a:effectLst/>
                <a:ea typeface="Calibri" panose="020F0502020204030204" pitchFamily="34" charset="0"/>
                <a:cs typeface="Times New Roman" panose="02020603050405020304" pitchFamily="18" charset="0"/>
              </a:rPr>
              <a:t>Transitioning Home</a:t>
            </a:r>
          </a:p>
        </p:txBody>
      </p:sp>
      <p:sp>
        <p:nvSpPr>
          <p:cNvPr id="16" name="Text Placeholder 15">
            <a:extLst>
              <a:ext uri="{FF2B5EF4-FFF2-40B4-BE49-F238E27FC236}">
                <a16:creationId xmlns:a16="http://schemas.microsoft.com/office/drawing/2014/main" id="{373CB433-669C-BBF6-164A-FC176BC06158}"/>
              </a:ext>
            </a:extLst>
          </p:cNvPr>
          <p:cNvSpPr>
            <a:spLocks noGrp="1"/>
          </p:cNvSpPr>
          <p:nvPr>
            <p:ph type="body" sz="quarter" idx="13"/>
          </p:nvPr>
        </p:nvSpPr>
        <p:spPr/>
        <p:txBody>
          <a:bodyPr>
            <a:normAutofit/>
          </a:bodyPr>
          <a:lstStyle/>
          <a:p>
            <a:r>
              <a:rPr lang="en-US" sz="2400" dirty="0">
                <a:solidFill>
                  <a:srgbClr val="FF0000"/>
                </a:solidFill>
              </a:rPr>
              <a:t>Direct Effect Project Types </a:t>
            </a:r>
          </a:p>
        </p:txBody>
      </p:sp>
    </p:spTree>
    <p:extLst>
      <p:ext uri="{BB962C8B-B14F-4D97-AF65-F5344CB8AC3E}">
        <p14:creationId xmlns:p14="http://schemas.microsoft.com/office/powerpoint/2010/main" val="508794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048D6F8-CCB5-4000-9AA9-2FA87690FC00}"/>
              </a:ext>
            </a:extLst>
          </p:cNvPr>
          <p:cNvSpPr>
            <a:spLocks noGrp="1"/>
          </p:cNvSpPr>
          <p:nvPr>
            <p:ph type="body" sz="quarter" idx="16"/>
          </p:nvPr>
        </p:nvSpPr>
        <p:spPr>
          <a:xfrm>
            <a:off x="598488" y="1286981"/>
            <a:ext cx="10995025" cy="4656619"/>
          </a:xfrm>
        </p:spPr>
        <p:txBody>
          <a:bodyPr numCol="2">
            <a:normAutofit fontScale="92500"/>
          </a:bodyPr>
          <a:lstStyle/>
          <a:p>
            <a:pPr marL="342900" lvl="0" indent="-342900" rtl="0">
              <a:spcBef>
                <a:spcPct val="20000"/>
              </a:spcBef>
            </a:pPr>
            <a:r>
              <a:rPr lang="en-US" sz="2400" kern="1200" dirty="0"/>
              <a:t>Sports wheelchairs for a wheelchair basketball team </a:t>
            </a:r>
          </a:p>
          <a:p>
            <a:pPr marL="342900" lvl="0" indent="-342900" rtl="0">
              <a:spcBef>
                <a:spcPct val="20000"/>
              </a:spcBef>
            </a:pPr>
            <a:r>
              <a:rPr lang="en-US" sz="2400" kern="1200" dirty="0"/>
              <a:t>Adapted glider in a community playground </a:t>
            </a:r>
          </a:p>
          <a:p>
            <a:pPr marL="342900" lvl="0" indent="-342900" rtl="0">
              <a:spcBef>
                <a:spcPct val="20000"/>
              </a:spcBef>
            </a:pPr>
            <a:r>
              <a:rPr lang="en-US" sz="2400" kern="1200" dirty="0"/>
              <a:t>Kayak for a rowing program</a:t>
            </a:r>
          </a:p>
          <a:p>
            <a:pPr marL="342900" lvl="0" indent="-342900" rtl="0">
              <a:spcBef>
                <a:spcPct val="20000"/>
              </a:spcBef>
            </a:pPr>
            <a:r>
              <a:rPr lang="en-US" sz="2400" kern="1200" dirty="0"/>
              <a:t>Accessible gym equipment </a:t>
            </a:r>
          </a:p>
          <a:p>
            <a:pPr marL="342900" lvl="0" indent="-342900" rtl="0">
              <a:spcBef>
                <a:spcPct val="20000"/>
              </a:spcBef>
            </a:pPr>
            <a:r>
              <a:rPr lang="en-US" sz="2400" kern="1200" dirty="0"/>
              <a:t>Hydraulic lift at a pool </a:t>
            </a:r>
          </a:p>
          <a:p>
            <a:pPr marL="342900" lvl="0" indent="-342900" rtl="0">
              <a:spcBef>
                <a:spcPct val="20000"/>
              </a:spcBef>
            </a:pPr>
            <a:r>
              <a:rPr lang="en-US" sz="2400" kern="1200" dirty="0"/>
              <a:t>Electronic door openers at a community center </a:t>
            </a:r>
          </a:p>
          <a:p>
            <a:pPr marL="342900" lvl="0" indent="-342900" rtl="0">
              <a:spcBef>
                <a:spcPct val="20000"/>
              </a:spcBef>
            </a:pPr>
            <a:r>
              <a:rPr lang="en-US" sz="2400" kern="1200" dirty="0"/>
              <a:t>Workshop education series on sex and sexuality with a spinal cord injury</a:t>
            </a:r>
          </a:p>
          <a:p>
            <a:pPr marL="342900" lvl="0" indent="-342900" rtl="0">
              <a:spcBef>
                <a:spcPct val="20000"/>
              </a:spcBef>
            </a:pPr>
            <a:endParaRPr lang="en-US" sz="2400" kern="1200" dirty="0"/>
          </a:p>
          <a:p>
            <a:pPr marL="342900" lvl="0" indent="-342900" rtl="0">
              <a:spcBef>
                <a:spcPct val="20000"/>
              </a:spcBef>
            </a:pPr>
            <a:endParaRPr lang="en-US" sz="2400" kern="1200" dirty="0"/>
          </a:p>
          <a:p>
            <a:pPr marL="342900" lvl="0" indent="-342900" rtl="0">
              <a:spcBef>
                <a:spcPct val="20000"/>
              </a:spcBef>
            </a:pPr>
            <a:endParaRPr lang="en-US" sz="2400" kern="1200" dirty="0"/>
          </a:p>
          <a:p>
            <a:pPr marL="342900" lvl="0" indent="-342900" rtl="0">
              <a:spcBef>
                <a:spcPct val="20000"/>
              </a:spcBef>
            </a:pPr>
            <a:r>
              <a:rPr lang="en-US" sz="2400" kern="1200" dirty="0"/>
              <a:t> Wheelchair-accessible picnic table at  a county fairground </a:t>
            </a:r>
          </a:p>
          <a:p>
            <a:pPr marL="342900" lvl="0" indent="-342900" rtl="0">
              <a:spcBef>
                <a:spcPct val="20000"/>
              </a:spcBef>
            </a:pPr>
            <a:r>
              <a:rPr lang="en-US" sz="2400" kern="1200" dirty="0"/>
              <a:t>Program for preventing abuse in adaptive sports</a:t>
            </a:r>
          </a:p>
          <a:p>
            <a:pPr marL="342900" lvl="0" indent="-342900" rtl="0">
              <a:spcBef>
                <a:spcPct val="20000"/>
              </a:spcBef>
            </a:pPr>
            <a:r>
              <a:rPr lang="en-US" sz="2400" kern="1200" dirty="0"/>
              <a:t>Camp programs </a:t>
            </a:r>
          </a:p>
          <a:p>
            <a:pPr marL="342900" lvl="0" indent="-342900" rtl="0">
              <a:spcBef>
                <a:spcPct val="20000"/>
              </a:spcBef>
            </a:pPr>
            <a:r>
              <a:rPr lang="en-US" sz="2400" kern="1200" dirty="0"/>
              <a:t>Subsidized lessons for therapeutic riding </a:t>
            </a:r>
          </a:p>
          <a:p>
            <a:pPr marL="342900" lvl="0" indent="-342900" rtl="0">
              <a:spcBef>
                <a:spcPct val="20000"/>
              </a:spcBef>
            </a:pPr>
            <a:r>
              <a:rPr lang="en-US" sz="2400" kern="1200" dirty="0"/>
              <a:t>Transportation costs for an inclusive after-school program </a:t>
            </a:r>
          </a:p>
          <a:p>
            <a:pPr marL="342900" lvl="0" indent="-342900" rtl="0">
              <a:spcBef>
                <a:spcPct val="20000"/>
              </a:spcBef>
            </a:pPr>
            <a:r>
              <a:rPr lang="en-US" sz="2400" kern="1200" dirty="0"/>
              <a:t>Support groups</a:t>
            </a:r>
          </a:p>
          <a:p>
            <a:pPr>
              <a:spcAft>
                <a:spcPts val="1200"/>
              </a:spcAft>
            </a:pPr>
            <a:endParaRPr lang="en-US" dirty="0"/>
          </a:p>
        </p:txBody>
      </p:sp>
      <p:sp>
        <p:nvSpPr>
          <p:cNvPr id="12" name="Title 1"/>
          <p:cNvSpPr>
            <a:spLocks noGrp="1"/>
          </p:cNvSpPr>
          <p:nvPr>
            <p:ph type="body" sz="quarter" idx="13"/>
          </p:nvPr>
        </p:nvSpPr>
        <p:spPr>
          <a:xfrm>
            <a:off x="292100" y="577850"/>
            <a:ext cx="7556500" cy="554038"/>
          </a:xfrm>
        </p:spPr>
        <p:txBody>
          <a:bodyPr>
            <a:normAutofit/>
          </a:bodyPr>
          <a:lstStyle/>
          <a:p>
            <a:pPr>
              <a:spcAft>
                <a:spcPts val="600"/>
              </a:spcAft>
            </a:pPr>
            <a:r>
              <a:rPr lang="en-US" sz="2200" b="0" dirty="0">
                <a:solidFill>
                  <a:srgbClr val="C00000"/>
                </a:solidFill>
              </a:rPr>
              <a:t>Types of Direct Effect (Tier 1) Projects Funded Examples</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676400"/>
            <a:ext cx="8051338" cy="42672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3140195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FAAE5069-F7B3-D072-F485-15EA0FA4B948}"/>
              </a:ext>
            </a:extLst>
          </p:cNvPr>
          <p:cNvSpPr>
            <a:spLocks noGrp="1"/>
          </p:cNvSpPr>
          <p:nvPr>
            <p:ph type="body" sz="quarter" idx="13"/>
          </p:nvPr>
        </p:nvSpPr>
        <p:spPr>
          <a:xfrm>
            <a:off x="292100" y="577850"/>
            <a:ext cx="6627813" cy="554038"/>
          </a:xfrm>
        </p:spPr>
        <p:txBody>
          <a:bodyPr>
            <a:normAutofit fontScale="92500"/>
          </a:bodyPr>
          <a:lstStyle/>
          <a:p>
            <a:pPr algn="ctr"/>
            <a:r>
              <a:rPr lang="en-US" dirty="0">
                <a:solidFill>
                  <a:srgbClr val="C00000"/>
                </a:solidFill>
              </a:rPr>
              <a:t>Tiered Grants Structure for this Cycle</a:t>
            </a:r>
          </a:p>
          <a:p>
            <a:pPr algn="ctr"/>
            <a:endParaRPr lang="en-US" dirty="0"/>
          </a:p>
        </p:txBody>
      </p:sp>
      <p:sp>
        <p:nvSpPr>
          <p:cNvPr id="7" name="Text Placeholder 6">
            <a:extLst>
              <a:ext uri="{FF2B5EF4-FFF2-40B4-BE49-F238E27FC236}">
                <a16:creationId xmlns:a16="http://schemas.microsoft.com/office/drawing/2014/main" id="{EF506873-7BA2-19FB-42AE-BE58FC388E04}"/>
              </a:ext>
            </a:extLst>
          </p:cNvPr>
          <p:cNvSpPr txBox="1">
            <a:spLocks noGrp="1"/>
          </p:cNvSpPr>
          <p:nvPr>
            <p:ph type="body" sz="quarter" idx="16"/>
          </p:nvPr>
        </p:nvSpPr>
        <p:spPr>
          <a:xfrm>
            <a:off x="2052638" y="1447800"/>
            <a:ext cx="8086725" cy="2837443"/>
          </a:xfrm>
          <a:prstGeom prst="rect">
            <a:avLst/>
          </a:prstGeom>
          <a:noFill/>
        </p:spPr>
        <p:txBody>
          <a:bodyPr wrap="square">
            <a:spAutoFit/>
          </a:bodyPr>
          <a:lstStyle/>
          <a:p>
            <a:pPr marL="0" marR="0" indent="0">
              <a:lnSpc>
                <a:spcPct val="107000"/>
              </a:lnSpc>
              <a:spcBef>
                <a:spcPts val="0"/>
              </a:spcBef>
              <a:spcAft>
                <a:spcPts val="80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FOR THIS CYCLE - YOU CAN APPLY FOR: </a:t>
            </a:r>
          </a:p>
          <a:p>
            <a:pPr marL="0" marR="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r>
              <a:rPr lang="en-US" sz="3200" b="1" dirty="0">
                <a:effectLst/>
                <a:latin typeface="Arial" panose="020B0604020202020204" pitchFamily="34" charset="0"/>
                <a:ea typeface="Calibri" panose="020F0502020204030204" pitchFamily="34" charset="0"/>
                <a:cs typeface="Arial" panose="020B0604020202020204" pitchFamily="34" charset="0"/>
              </a:rPr>
              <a:t>Priority</a:t>
            </a:r>
            <a:r>
              <a:rPr lang="en-US" sz="3600" b="1" dirty="0">
                <a:effectLst/>
                <a:latin typeface="Arial" panose="020B0604020202020204" pitchFamily="34" charset="0"/>
                <a:ea typeface="Calibri" panose="020F0502020204030204" pitchFamily="34" charset="0"/>
                <a:cs typeface="Arial" panose="020B0604020202020204" pitchFamily="34" charset="0"/>
              </a:rPr>
              <a:t> </a:t>
            </a:r>
            <a:r>
              <a:rPr lang="en-US" sz="3200" b="1" dirty="0">
                <a:effectLst/>
                <a:latin typeface="Arial" panose="020B0604020202020204" pitchFamily="34" charset="0"/>
                <a:ea typeface="Calibri" panose="020F0502020204030204" pitchFamily="34" charset="0"/>
                <a:cs typeface="Arial" panose="020B0604020202020204" pitchFamily="34" charset="0"/>
              </a:rPr>
              <a:t>Impact</a:t>
            </a:r>
            <a:endParaRPr lang="en-US" sz="3600" b="1"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Project to be completed as noted in the following slides</a:t>
            </a: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Grants range from $30,000 to $50,000</a:t>
            </a:r>
          </a:p>
          <a:p>
            <a:pPr marL="342900" marR="0" lvl="0" indent="-342900">
              <a:lnSpc>
                <a:spcPct val="107000"/>
              </a:lnSpc>
              <a:spcBef>
                <a:spcPts val="0"/>
              </a:spcBef>
              <a:spcAft>
                <a:spcPts val="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Interim Report noted in the following slides</a:t>
            </a:r>
          </a:p>
          <a:p>
            <a:pPr marL="342900" indent="-342900">
              <a:lnSpc>
                <a:spcPct val="107000"/>
              </a:lnSpc>
              <a:spcAft>
                <a:spcPts val="800"/>
              </a:spcAft>
              <a:buFont typeface="Wingdings" panose="05000000000000000000" pitchFamily="2" charset="2"/>
              <a:buChar char=""/>
            </a:pPr>
            <a:r>
              <a:rPr lang="en-US" sz="2400" dirty="0">
                <a:effectLst/>
                <a:latin typeface="Arial" panose="020B0604020202020204" pitchFamily="34" charset="0"/>
                <a:ea typeface="Calibri" panose="020F0502020204030204" pitchFamily="34" charset="0"/>
                <a:cs typeface="Arial" panose="020B0604020202020204" pitchFamily="34" charset="0"/>
              </a:rPr>
              <a:t>Final Report noted in the following slides</a:t>
            </a:r>
          </a:p>
        </p:txBody>
      </p:sp>
      <p:sp>
        <p:nvSpPr>
          <p:cNvPr id="9" name="TextBox 8">
            <a:extLst>
              <a:ext uri="{FF2B5EF4-FFF2-40B4-BE49-F238E27FC236}">
                <a16:creationId xmlns:a16="http://schemas.microsoft.com/office/drawing/2014/main" id="{86428CC3-CE0B-8ABA-0346-E00BC01A62A1}"/>
              </a:ext>
            </a:extLst>
          </p:cNvPr>
          <p:cNvSpPr txBox="1"/>
          <p:nvPr/>
        </p:nvSpPr>
        <p:spPr>
          <a:xfrm>
            <a:off x="1480856" y="4398496"/>
            <a:ext cx="9230288" cy="830997"/>
          </a:xfrm>
          <a:prstGeom prst="rect">
            <a:avLst/>
          </a:prstGeom>
          <a:noFill/>
        </p:spPr>
        <p:txBody>
          <a:bodyPr wrap="square">
            <a:spAutoFit/>
          </a:bodyPr>
          <a:lstStyle/>
          <a:p>
            <a:r>
              <a:rPr lang="en-US" sz="2400" b="1" dirty="0"/>
              <a:t>NOTE: All requests for $25,000 and above must include a valid SAM.gov issued Unique Entity Id number (UEI#) </a:t>
            </a:r>
          </a:p>
        </p:txBody>
      </p:sp>
    </p:spTree>
    <p:extLst>
      <p:ext uri="{BB962C8B-B14F-4D97-AF65-F5344CB8AC3E}">
        <p14:creationId xmlns:p14="http://schemas.microsoft.com/office/powerpoint/2010/main" val="1761346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B791D-53CA-3611-B0BB-EFE45B072D0F}"/>
              </a:ext>
            </a:extLst>
          </p:cNvPr>
          <p:cNvSpPr>
            <a:spLocks noGrp="1"/>
          </p:cNvSpPr>
          <p:nvPr>
            <p:ph type="body" sz="quarter" idx="16"/>
          </p:nvPr>
        </p:nvSpPr>
        <p:spPr>
          <a:xfrm>
            <a:off x="368300" y="2370885"/>
            <a:ext cx="10995025" cy="1528762"/>
          </a:xfrm>
        </p:spPr>
        <p:txBody>
          <a:bodyPr>
            <a:normAutofit/>
          </a:bodyPr>
          <a:lstStyle/>
          <a:p>
            <a:pPr marL="0" lvl="0" indent="0" rtl="0">
              <a:spcBef>
                <a:spcPct val="20000"/>
              </a:spcBef>
              <a:buNone/>
            </a:pPr>
            <a:endParaRPr lang="en-US" b="1" i="1" kern="1200"/>
          </a:p>
          <a:p>
            <a:pPr marL="0" marR="0" lvl="0" indent="0">
              <a:spcBef>
                <a:spcPts val="0"/>
              </a:spcBef>
              <a:spcAft>
                <a:spcPts val="0"/>
              </a:spcAft>
              <a:buSzPts val="1000"/>
              <a:buNone/>
              <a:tabLst>
                <a:tab pos="457200" algn="l"/>
              </a:tabLst>
            </a:pPr>
            <a:r>
              <a:rPr lang="en-US">
                <a:effectLst/>
              </a:rPr>
              <a:t> </a:t>
            </a:r>
          </a:p>
          <a:p>
            <a:pPr marL="0" indent="0">
              <a:buNone/>
            </a:pPr>
            <a:endParaRPr lang="en-US"/>
          </a:p>
        </p:txBody>
      </p:sp>
      <p:pic>
        <p:nvPicPr>
          <p:cNvPr id="5" name="Picture 4">
            <a:extLst>
              <a:ext uri="{FF2B5EF4-FFF2-40B4-BE49-F238E27FC236}">
                <a16:creationId xmlns:a16="http://schemas.microsoft.com/office/drawing/2014/main" id="{4E7A7A2A-C1C6-EF80-F814-9A3C11A73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70647"/>
          </a:xfrm>
          <a:prstGeom prst="rect">
            <a:avLst/>
          </a:prstGeom>
        </p:spPr>
      </p:pic>
      <p:sp>
        <p:nvSpPr>
          <p:cNvPr id="7" name="Text Placeholder 13">
            <a:extLst>
              <a:ext uri="{FF2B5EF4-FFF2-40B4-BE49-F238E27FC236}">
                <a16:creationId xmlns:a16="http://schemas.microsoft.com/office/drawing/2014/main" id="{E6987A95-C1BF-699F-52F0-1AFD83142C2C}"/>
              </a:ext>
            </a:extLst>
          </p:cNvPr>
          <p:cNvSpPr>
            <a:spLocks noGrp="1"/>
          </p:cNvSpPr>
          <p:nvPr>
            <p:ph type="body" sz="quarter" idx="13"/>
          </p:nvPr>
        </p:nvSpPr>
        <p:spPr>
          <a:xfrm>
            <a:off x="457200" y="533400"/>
            <a:ext cx="10680700" cy="1273175"/>
          </a:xfrm>
        </p:spPr>
        <p:txBody>
          <a:bodyPr>
            <a:normAutofit/>
          </a:bodyPr>
          <a:lstStyle/>
          <a:p>
            <a:pPr algn="ctr"/>
            <a:r>
              <a:rPr lang="en-US" dirty="0"/>
              <a:t>Tiered Grants Structure for this Cycle</a:t>
            </a:r>
          </a:p>
          <a:p>
            <a:pPr algn="ctr"/>
            <a:endParaRPr lang="en-US" dirty="0"/>
          </a:p>
        </p:txBody>
      </p:sp>
      <p:sp>
        <p:nvSpPr>
          <p:cNvPr id="8" name="TextBox 7">
            <a:extLst>
              <a:ext uri="{FF2B5EF4-FFF2-40B4-BE49-F238E27FC236}">
                <a16:creationId xmlns:a16="http://schemas.microsoft.com/office/drawing/2014/main" id="{9A1EA0F7-4EF2-69D5-5127-F63A655F8E04}"/>
              </a:ext>
            </a:extLst>
          </p:cNvPr>
          <p:cNvSpPr txBox="1"/>
          <p:nvPr/>
        </p:nvSpPr>
        <p:spPr>
          <a:xfrm>
            <a:off x="457200" y="609600"/>
            <a:ext cx="11353800" cy="6328720"/>
          </a:xfrm>
          <a:prstGeom prst="rect">
            <a:avLst/>
          </a:prstGeom>
          <a:noFill/>
        </p:spPr>
        <p:txBody>
          <a:bodyPr wrap="square">
            <a:spAutoFit/>
          </a:bodyPr>
          <a:lstStyle/>
          <a:p>
            <a:pPr marL="0" marR="0">
              <a:lnSpc>
                <a:spcPct val="107000"/>
              </a:lnSpc>
              <a:spcBef>
                <a:spcPts val="0"/>
              </a:spcBef>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3200" dirty="0">
                <a:latin typeface="Arial" panose="020B0604020202020204" pitchFamily="34" charset="0"/>
                <a:ea typeface="Calibri" panose="020F0502020204030204" pitchFamily="34" charset="0"/>
                <a:cs typeface="Arial" panose="020B0604020202020204" pitchFamily="34" charset="0"/>
              </a:rPr>
              <a:t>PRIORITY IMPACT – Tier 2  </a:t>
            </a:r>
          </a:p>
          <a:p>
            <a:pPr marL="0" marR="0">
              <a:lnSpc>
                <a:spcPct val="107000"/>
              </a:lnSpc>
              <a:spcBef>
                <a:spcPts val="0"/>
              </a:spcBef>
              <a:spcAft>
                <a:spcPts val="800"/>
              </a:spcAft>
            </a:pPr>
            <a:r>
              <a:rPr lang="en-US" b="1" dirty="0">
                <a:effectLst/>
                <a:latin typeface="Arial" panose="020B0604020202020204" pitchFamily="34" charset="0"/>
                <a:ea typeface="Calibri" panose="020F0502020204030204" pitchFamily="34" charset="0"/>
                <a:cs typeface="Arial" panose="020B0604020202020204" pitchFamily="34" charset="0"/>
              </a:rPr>
              <a:t>Grants up to $30,000 and must be completed within 12 months </a:t>
            </a:r>
          </a:p>
          <a:p>
            <a:pPr marL="0" marR="0">
              <a:lnSpc>
                <a:spcPct val="107000"/>
              </a:lnSpc>
              <a:spcBef>
                <a:spcPts val="0"/>
              </a:spcBef>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Assistive Technology</a:t>
            </a:r>
            <a:r>
              <a:rPr lang="en-US" sz="1800" dirty="0">
                <a:effectLst/>
                <a:latin typeface="Arial" panose="020B0604020202020204" pitchFamily="34" charset="0"/>
                <a:ea typeface="Calibri" panose="020F0502020204030204" pitchFamily="34" charset="0"/>
                <a:cs typeface="Arial" panose="020B0604020202020204" pitchFamily="34" charset="0"/>
              </a:rPr>
              <a:t> - This tier is open to all organizations with the continued emphasis on increasing the independence of people living with paralysis, to assist them to participate fully in the communities of which they are a part and enhance their social, employment, education, or finance-related quality of life using assistive technology.</a:t>
            </a:r>
          </a:p>
          <a:p>
            <a:pPr marL="0" marR="0">
              <a:lnSpc>
                <a:spcPct val="107000"/>
              </a:lnSpc>
              <a:spcBef>
                <a:spcPts val="0"/>
              </a:spcBef>
              <a:spcAft>
                <a:spcPts val="800"/>
              </a:spcAft>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Disaster Preparedness</a:t>
            </a:r>
            <a:r>
              <a:rPr lang="en-US" sz="1800" dirty="0">
                <a:effectLst/>
                <a:latin typeface="Arial" panose="020B0604020202020204" pitchFamily="34" charset="0"/>
                <a:ea typeface="Calibri" panose="020F0502020204030204" pitchFamily="34" charset="0"/>
                <a:cs typeface="Arial" panose="020B0604020202020204" pitchFamily="34" charset="0"/>
              </a:rPr>
              <a:t> – Grant funds support nonprofit organizations and programs that address the needs of emergency preparedness and the needs of people with paralysis in a natural disaster environment.</a:t>
            </a:r>
          </a:p>
          <a:p>
            <a:pPr marL="0" marR="0">
              <a:lnSpc>
                <a:spcPct val="107000"/>
              </a:lnSpc>
              <a:spcBef>
                <a:spcPts val="0"/>
              </a:spcBef>
              <a:spcAft>
                <a:spcPts val="800"/>
              </a:spcAft>
            </a:pPr>
            <a:endParaRPr lang="en-US" sz="10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Respite/Caregiving</a:t>
            </a:r>
            <a:r>
              <a:rPr lang="en-US" sz="1800" dirty="0">
                <a:effectLst/>
                <a:latin typeface="Arial" panose="020B0604020202020204" pitchFamily="34" charset="0"/>
                <a:ea typeface="Calibri" panose="020F0502020204030204" pitchFamily="34" charset="0"/>
                <a:cs typeface="Arial" panose="020B0604020202020204" pitchFamily="34" charset="0"/>
              </a:rPr>
              <a:t> – This grant area recognizes family caregivers and the vital role they play in caring for those with paralysis. Funds support nonprofits that offer exemplary and innovative respite care services that are evidence-based, appear promising, or are trying new service models.</a:t>
            </a:r>
          </a:p>
          <a:p>
            <a:pPr algn="l"/>
            <a:endParaRPr lang="en-US" sz="2400" dirty="0">
              <a:latin typeface="Arial" panose="020B060402020202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231686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7A7A2A-C1C6-EF80-F814-9A3C11A73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70647"/>
          </a:xfrm>
          <a:prstGeom prst="rect">
            <a:avLst/>
          </a:prstGeom>
        </p:spPr>
      </p:pic>
      <p:sp>
        <p:nvSpPr>
          <p:cNvPr id="7" name="Text Placeholder 13">
            <a:extLst>
              <a:ext uri="{FF2B5EF4-FFF2-40B4-BE49-F238E27FC236}">
                <a16:creationId xmlns:a16="http://schemas.microsoft.com/office/drawing/2014/main" id="{E6987A95-C1BF-699F-52F0-1AFD83142C2C}"/>
              </a:ext>
            </a:extLst>
          </p:cNvPr>
          <p:cNvSpPr>
            <a:spLocks noGrp="1"/>
          </p:cNvSpPr>
          <p:nvPr>
            <p:ph type="body" sz="quarter" idx="13"/>
          </p:nvPr>
        </p:nvSpPr>
        <p:spPr>
          <a:xfrm>
            <a:off x="457200" y="533400"/>
            <a:ext cx="10680700" cy="1273175"/>
          </a:xfrm>
        </p:spPr>
        <p:txBody>
          <a:bodyPr>
            <a:normAutofit/>
          </a:bodyPr>
          <a:lstStyle/>
          <a:p>
            <a:pPr algn="ctr"/>
            <a:r>
              <a:rPr lang="en-US" dirty="0"/>
              <a:t>Tiered Grants Structure for this Cycle</a:t>
            </a:r>
          </a:p>
          <a:p>
            <a:pPr algn="ctr"/>
            <a:endParaRPr lang="en-US" dirty="0"/>
          </a:p>
        </p:txBody>
      </p:sp>
      <p:sp>
        <p:nvSpPr>
          <p:cNvPr id="8" name="TextBox 7">
            <a:extLst>
              <a:ext uri="{FF2B5EF4-FFF2-40B4-BE49-F238E27FC236}">
                <a16:creationId xmlns:a16="http://schemas.microsoft.com/office/drawing/2014/main" id="{9A1EA0F7-4EF2-69D5-5127-F63A655F8E04}"/>
              </a:ext>
            </a:extLst>
          </p:cNvPr>
          <p:cNvSpPr txBox="1"/>
          <p:nvPr/>
        </p:nvSpPr>
        <p:spPr>
          <a:xfrm>
            <a:off x="457200" y="609600"/>
            <a:ext cx="11353800" cy="2390591"/>
          </a:xfrm>
          <a:prstGeom prst="rect">
            <a:avLst/>
          </a:prstGeom>
          <a:noFill/>
        </p:spPr>
        <p:txBody>
          <a:bodyPr wrap="square">
            <a:spAutoFit/>
          </a:bodyPr>
          <a:lstStyle/>
          <a:p>
            <a:pPr marL="0" marR="0">
              <a:lnSpc>
                <a:spcPct val="107000"/>
              </a:lnSpc>
              <a:spcBef>
                <a:spcPts val="0"/>
              </a:spcBef>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3200" dirty="0">
                <a:latin typeface="Arial" panose="020B0604020202020204" pitchFamily="34" charset="0"/>
                <a:ea typeface="Calibri" panose="020F0502020204030204" pitchFamily="34" charset="0"/>
                <a:cs typeface="Arial" panose="020B0604020202020204" pitchFamily="34" charset="0"/>
              </a:rPr>
              <a:t>PRIORITY IMPACT – Tier 3</a:t>
            </a:r>
          </a:p>
          <a:p>
            <a:r>
              <a:rPr lang="en-US" sz="2400" b="1" dirty="0">
                <a:effectLst/>
                <a:latin typeface="Arial" panose="020B0604020202020204" pitchFamily="34" charset="0"/>
                <a:ea typeface="Calibri" panose="020F0502020204030204" pitchFamily="34" charset="0"/>
                <a:cs typeface="Arial" panose="020B0604020202020204" pitchFamily="34" charset="0"/>
              </a:rPr>
              <a:t>Grants up to $40,000 and must be completed within 18 months </a:t>
            </a:r>
          </a:p>
          <a:p>
            <a:pPr algn="l"/>
            <a:endParaRPr lang="en-US" sz="2400" dirty="0">
              <a:latin typeface="Arial" panose="020B060402020202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11" name="Text Placeholder 8">
            <a:extLst>
              <a:ext uri="{FF2B5EF4-FFF2-40B4-BE49-F238E27FC236}">
                <a16:creationId xmlns:a16="http://schemas.microsoft.com/office/drawing/2014/main" id="{672CC63D-2A27-689D-9FC2-AB53333F5734}"/>
              </a:ext>
            </a:extLst>
          </p:cNvPr>
          <p:cNvSpPr>
            <a:spLocks noGrp="1"/>
          </p:cNvSpPr>
          <p:nvPr>
            <p:ph type="body" sz="quarter" idx="16"/>
          </p:nvPr>
        </p:nvSpPr>
        <p:spPr>
          <a:xfrm>
            <a:off x="457200" y="2438400"/>
            <a:ext cx="10906125" cy="1828800"/>
          </a:xfrm>
        </p:spPr>
        <p:txBody>
          <a:bodyPr>
            <a:noAutofit/>
          </a:bodyPr>
          <a:lstStyle/>
          <a:p>
            <a:pPr marL="0" marR="0" indent="0">
              <a:lnSpc>
                <a:spcPct val="107000"/>
              </a:lnSpc>
              <a:spcBef>
                <a:spcPts val="0"/>
              </a:spcBef>
              <a:spcAft>
                <a:spcPts val="800"/>
              </a:spcAft>
              <a:buNone/>
            </a:pPr>
            <a:r>
              <a:rPr lang="en-US" sz="1800" b="1" dirty="0">
                <a:effectLst/>
                <a:latin typeface="+mn-lt"/>
                <a:ea typeface="Calibri" panose="020F0502020204030204" pitchFamily="34" charset="0"/>
                <a:cs typeface="Times New Roman" panose="02020603050405020304" pitchFamily="18" charset="0"/>
              </a:rPr>
              <a:t>Racial Equity </a:t>
            </a:r>
            <a:r>
              <a:rPr lang="en-US" sz="1800" dirty="0">
                <a:effectLst/>
                <a:latin typeface="+mn-lt"/>
                <a:ea typeface="Calibri" panose="020F0502020204030204" pitchFamily="34" charset="0"/>
                <a:cs typeface="Times New Roman" panose="02020603050405020304" pitchFamily="18" charset="0"/>
              </a:rPr>
              <a:t>– The Reeve Foundation’s new Racial Equity grants program aims to fund projects that explicitly benefit people and communities that are racially diverse and/or historically underserved living with paralysis and/or promote racial equity for people living with paralysis. The projects may focus on several issues that enhance the quality of life of those individuals living at the crossroads of racial inequity and paralysis, especially those from Black, Latino, Indigenous and Native American, Asian American, and Pacific Islander communities, and other marginalized racial groups.</a:t>
            </a:r>
          </a:p>
          <a:p>
            <a:pPr marL="0" marR="0" indent="0">
              <a:lnSpc>
                <a:spcPct val="107000"/>
              </a:lnSpc>
              <a:spcBef>
                <a:spcPts val="0"/>
              </a:spcBef>
              <a:spcAft>
                <a:spcPts val="800"/>
              </a:spcAft>
              <a:buNone/>
            </a:pPr>
            <a:r>
              <a:rPr lang="en-US" sz="1800" dirty="0">
                <a:effectLst/>
                <a:latin typeface="+mn-lt"/>
                <a:ea typeface="Calibri" panose="020F0502020204030204" pitchFamily="34" charset="0"/>
                <a:cs typeface="Times New Roman" panose="02020603050405020304" pitchFamily="18" charset="0"/>
              </a:rPr>
              <a:t>We urge you to examine the needs of your communities. These projects should identify how your organization aims to address the injustices and inequalities affecting targeted population(s) within your community that are racially diverse and/or historically underserved.</a:t>
            </a:r>
          </a:p>
          <a:p>
            <a:endParaRPr lang="en-US" sz="1800" dirty="0">
              <a:latin typeface="+mn-lt"/>
            </a:endParaRPr>
          </a:p>
        </p:txBody>
      </p:sp>
    </p:spTree>
    <p:extLst>
      <p:ext uri="{BB962C8B-B14F-4D97-AF65-F5344CB8AC3E}">
        <p14:creationId xmlns:p14="http://schemas.microsoft.com/office/powerpoint/2010/main" val="2346282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B791D-53CA-3611-B0BB-EFE45B072D0F}"/>
              </a:ext>
            </a:extLst>
          </p:cNvPr>
          <p:cNvSpPr>
            <a:spLocks noGrp="1"/>
          </p:cNvSpPr>
          <p:nvPr>
            <p:ph type="body" sz="quarter" idx="16"/>
          </p:nvPr>
        </p:nvSpPr>
        <p:spPr>
          <a:xfrm>
            <a:off x="368300" y="2370885"/>
            <a:ext cx="10995025" cy="1528762"/>
          </a:xfrm>
        </p:spPr>
        <p:txBody>
          <a:bodyPr>
            <a:normAutofit/>
          </a:bodyPr>
          <a:lstStyle/>
          <a:p>
            <a:pPr marL="0" lvl="0" indent="0" rtl="0">
              <a:spcBef>
                <a:spcPct val="20000"/>
              </a:spcBef>
              <a:buNone/>
            </a:pPr>
            <a:endParaRPr lang="en-US" b="1" i="1" kern="1200"/>
          </a:p>
          <a:p>
            <a:pPr marL="0" marR="0" lvl="0" indent="0">
              <a:spcBef>
                <a:spcPts val="0"/>
              </a:spcBef>
              <a:spcAft>
                <a:spcPts val="0"/>
              </a:spcAft>
              <a:buSzPts val="1000"/>
              <a:buNone/>
              <a:tabLst>
                <a:tab pos="457200" algn="l"/>
              </a:tabLst>
            </a:pPr>
            <a:r>
              <a:rPr lang="en-US">
                <a:effectLst/>
              </a:rPr>
              <a:t> </a:t>
            </a:r>
          </a:p>
          <a:p>
            <a:pPr marL="0" indent="0">
              <a:buNone/>
            </a:pPr>
            <a:endParaRPr lang="en-US"/>
          </a:p>
        </p:txBody>
      </p:sp>
      <p:pic>
        <p:nvPicPr>
          <p:cNvPr id="5" name="Picture 4">
            <a:extLst>
              <a:ext uri="{FF2B5EF4-FFF2-40B4-BE49-F238E27FC236}">
                <a16:creationId xmlns:a16="http://schemas.microsoft.com/office/drawing/2014/main" id="{4E7A7A2A-C1C6-EF80-F814-9A3C11A73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70647"/>
          </a:xfrm>
          <a:prstGeom prst="rect">
            <a:avLst/>
          </a:prstGeom>
        </p:spPr>
      </p:pic>
      <p:sp>
        <p:nvSpPr>
          <p:cNvPr id="7" name="Text Placeholder 13">
            <a:extLst>
              <a:ext uri="{FF2B5EF4-FFF2-40B4-BE49-F238E27FC236}">
                <a16:creationId xmlns:a16="http://schemas.microsoft.com/office/drawing/2014/main" id="{E6987A95-C1BF-699F-52F0-1AFD83142C2C}"/>
              </a:ext>
            </a:extLst>
          </p:cNvPr>
          <p:cNvSpPr>
            <a:spLocks noGrp="1"/>
          </p:cNvSpPr>
          <p:nvPr>
            <p:ph type="body" sz="quarter" idx="13"/>
          </p:nvPr>
        </p:nvSpPr>
        <p:spPr>
          <a:xfrm>
            <a:off x="457200" y="533400"/>
            <a:ext cx="10680700" cy="1273175"/>
          </a:xfrm>
        </p:spPr>
        <p:txBody>
          <a:bodyPr>
            <a:normAutofit/>
          </a:bodyPr>
          <a:lstStyle/>
          <a:p>
            <a:pPr algn="ctr"/>
            <a:r>
              <a:rPr lang="en-US" dirty="0"/>
              <a:t>Tiered Grants Structure for this Cycle</a:t>
            </a:r>
          </a:p>
          <a:p>
            <a:pPr algn="ctr"/>
            <a:endParaRPr lang="en-US" dirty="0"/>
          </a:p>
        </p:txBody>
      </p:sp>
      <p:sp>
        <p:nvSpPr>
          <p:cNvPr id="8" name="TextBox 7">
            <a:extLst>
              <a:ext uri="{FF2B5EF4-FFF2-40B4-BE49-F238E27FC236}">
                <a16:creationId xmlns:a16="http://schemas.microsoft.com/office/drawing/2014/main" id="{9A1EA0F7-4EF2-69D5-5127-F63A655F8E04}"/>
              </a:ext>
            </a:extLst>
          </p:cNvPr>
          <p:cNvSpPr txBox="1"/>
          <p:nvPr/>
        </p:nvSpPr>
        <p:spPr>
          <a:xfrm>
            <a:off x="457200" y="609600"/>
            <a:ext cx="11353800" cy="2390591"/>
          </a:xfrm>
          <a:prstGeom prst="rect">
            <a:avLst/>
          </a:prstGeom>
          <a:noFill/>
        </p:spPr>
        <p:txBody>
          <a:bodyPr wrap="square">
            <a:spAutoFit/>
          </a:bodyPr>
          <a:lstStyle/>
          <a:p>
            <a:pPr marL="0" marR="0">
              <a:lnSpc>
                <a:spcPct val="107000"/>
              </a:lnSpc>
              <a:spcBef>
                <a:spcPts val="0"/>
              </a:spcBef>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3200" dirty="0">
                <a:latin typeface="Arial" panose="020B0604020202020204" pitchFamily="34" charset="0"/>
                <a:ea typeface="Calibri" panose="020F0502020204030204" pitchFamily="34" charset="0"/>
                <a:cs typeface="Arial" panose="020B0604020202020204" pitchFamily="34" charset="0"/>
              </a:rPr>
              <a:t>PRIORITY IMPACT – Tier 3</a:t>
            </a:r>
          </a:p>
          <a:p>
            <a:r>
              <a:rPr lang="en-US" sz="2400" b="1" dirty="0">
                <a:effectLst/>
                <a:latin typeface="Arial" panose="020B0604020202020204" pitchFamily="34" charset="0"/>
                <a:ea typeface="Calibri" panose="020F0502020204030204" pitchFamily="34" charset="0"/>
                <a:cs typeface="Arial" panose="020B0604020202020204" pitchFamily="34" charset="0"/>
              </a:rPr>
              <a:t>Grants up to $40,000 and must be completed within 18 months </a:t>
            </a:r>
          </a:p>
          <a:p>
            <a:pPr algn="l"/>
            <a:endParaRPr lang="en-US" sz="2400" dirty="0">
              <a:latin typeface="Arial" panose="020B060402020202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41DA416F-7BD0-DF06-AAF9-C0C0C90615F0}"/>
              </a:ext>
            </a:extLst>
          </p:cNvPr>
          <p:cNvSpPr txBox="1"/>
          <p:nvPr/>
        </p:nvSpPr>
        <p:spPr>
          <a:xfrm>
            <a:off x="457200" y="2514600"/>
            <a:ext cx="11125200" cy="1655261"/>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Rural Unserved and Underserved</a:t>
            </a:r>
            <a:r>
              <a:rPr lang="en-US" sz="1800" dirty="0">
                <a:effectLst/>
                <a:latin typeface="Arial" panose="020B0604020202020204" pitchFamily="34" charset="0"/>
                <a:ea typeface="Calibri" panose="020F0502020204030204" pitchFamily="34" charset="0"/>
                <a:cs typeface="Arial" panose="020B0604020202020204" pitchFamily="34" charset="0"/>
              </a:rPr>
              <a:t>  - The aim of the Reeve Foundation’s grant program is to fund projects that explicitly benefit people living with paralysis in unserved and underserved rural communities.</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Projects will focus on promoting accessibility and participation in rural communities, for example, by providing access to safe transportation, broadband internet, care coordination, agriculture, and access to healthy food.</a:t>
            </a:r>
          </a:p>
        </p:txBody>
      </p:sp>
    </p:spTree>
    <p:extLst>
      <p:ext uri="{BB962C8B-B14F-4D97-AF65-F5344CB8AC3E}">
        <p14:creationId xmlns:p14="http://schemas.microsoft.com/office/powerpoint/2010/main" val="113941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DA1A0A5-9D7C-4EF5-9990-FD07F7BE2C24}"/>
              </a:ext>
            </a:extLst>
          </p:cNvPr>
          <p:cNvSpPr>
            <a:spLocks noGrp="1"/>
          </p:cNvSpPr>
          <p:nvPr>
            <p:ph type="body" sz="quarter" idx="16"/>
          </p:nvPr>
        </p:nvSpPr>
        <p:spPr/>
        <p:txBody>
          <a:bodyPr>
            <a:normAutofit lnSpcReduction="10000"/>
          </a:bodyPr>
          <a:lstStyle/>
          <a:p>
            <a:pPr>
              <a:spcAft>
                <a:spcPts val="600"/>
              </a:spcAft>
            </a:pPr>
            <a:r>
              <a:rPr lang="en-US" sz="3600" dirty="0"/>
              <a:t>Introduction to the Reeve Foundation National Paralysis Resource Center and Quality of Life Grants Program (QOL)</a:t>
            </a:r>
          </a:p>
          <a:p>
            <a:pPr>
              <a:spcAft>
                <a:spcPts val="600"/>
              </a:spcAft>
            </a:pPr>
            <a:r>
              <a:rPr lang="en-US" sz="3600" dirty="0"/>
              <a:t>Application Process</a:t>
            </a:r>
          </a:p>
          <a:p>
            <a:pPr>
              <a:spcAft>
                <a:spcPts val="600"/>
              </a:spcAft>
            </a:pPr>
            <a:r>
              <a:rPr lang="en-US" sz="3600" dirty="0"/>
              <a:t>Direct Effect Grants Application</a:t>
            </a:r>
          </a:p>
          <a:p>
            <a:pPr>
              <a:spcAft>
                <a:spcPts val="600"/>
              </a:spcAft>
            </a:pPr>
            <a:r>
              <a:rPr lang="en-US" sz="3600" dirty="0"/>
              <a:t>Priority Impact Grants Application  </a:t>
            </a:r>
          </a:p>
          <a:p>
            <a:pPr>
              <a:spcAft>
                <a:spcPts val="600"/>
              </a:spcAft>
            </a:pPr>
            <a:r>
              <a:rPr lang="en-US" sz="3600" dirty="0"/>
              <a:t>Review Process/Grant Selection</a:t>
            </a:r>
          </a:p>
          <a:p>
            <a:pPr>
              <a:spcAft>
                <a:spcPts val="600"/>
              </a:spcAft>
            </a:pPr>
            <a:r>
              <a:rPr lang="en-US" sz="3600" dirty="0"/>
              <a:t>Award Notification</a:t>
            </a:r>
          </a:p>
          <a:p>
            <a:pPr marL="0" lvl="0" indent="0">
              <a:spcAft>
                <a:spcPts val="600"/>
              </a:spcAft>
              <a:buNone/>
            </a:pPr>
            <a:endParaRPr lang="en-US" dirty="0"/>
          </a:p>
        </p:txBody>
      </p:sp>
      <p:sp>
        <p:nvSpPr>
          <p:cNvPr id="12" name="Title 1"/>
          <p:cNvSpPr>
            <a:spLocks noGrp="1"/>
          </p:cNvSpPr>
          <p:nvPr>
            <p:ph type="body" sz="quarter" idx="13"/>
          </p:nvPr>
        </p:nvSpPr>
        <p:spPr/>
        <p:txBody>
          <a:bodyPr>
            <a:normAutofit/>
          </a:bodyPr>
          <a:lstStyle/>
          <a:p>
            <a:pPr>
              <a:spcAft>
                <a:spcPts val="600"/>
              </a:spcAft>
            </a:pPr>
            <a:r>
              <a:rPr lang="en-US" b="0" dirty="0">
                <a:solidFill>
                  <a:srgbClr val="C00000"/>
                </a:solidFill>
              </a:rPr>
              <a:t>Webinar Overview </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09800" y="1828800"/>
            <a:ext cx="8051338" cy="42672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2020892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B791D-53CA-3611-B0BB-EFE45B072D0F}"/>
              </a:ext>
            </a:extLst>
          </p:cNvPr>
          <p:cNvSpPr>
            <a:spLocks noGrp="1"/>
          </p:cNvSpPr>
          <p:nvPr>
            <p:ph type="body" sz="quarter" idx="16"/>
          </p:nvPr>
        </p:nvSpPr>
        <p:spPr>
          <a:xfrm>
            <a:off x="368300" y="2370885"/>
            <a:ext cx="10995025" cy="1528762"/>
          </a:xfrm>
        </p:spPr>
        <p:txBody>
          <a:bodyPr>
            <a:normAutofit/>
          </a:bodyPr>
          <a:lstStyle/>
          <a:p>
            <a:pPr marL="0" lvl="0" indent="0" rtl="0">
              <a:spcBef>
                <a:spcPct val="20000"/>
              </a:spcBef>
              <a:buNone/>
            </a:pPr>
            <a:endParaRPr lang="en-US" b="1" i="1" kern="1200" dirty="0"/>
          </a:p>
          <a:p>
            <a:pPr marL="0" marR="0" lvl="0" indent="0">
              <a:spcBef>
                <a:spcPts val="0"/>
              </a:spcBef>
              <a:spcAft>
                <a:spcPts val="0"/>
              </a:spcAft>
              <a:buSzPts val="1000"/>
              <a:buNone/>
              <a:tabLst>
                <a:tab pos="457200" algn="l"/>
              </a:tabLst>
            </a:pPr>
            <a:r>
              <a:rPr lang="en-US" dirty="0">
                <a:effectLst/>
              </a:rPr>
              <a:t> </a:t>
            </a:r>
          </a:p>
          <a:p>
            <a:pPr marL="0" indent="0">
              <a:buNone/>
            </a:pPr>
            <a:endParaRPr lang="en-US" dirty="0"/>
          </a:p>
        </p:txBody>
      </p:sp>
      <p:pic>
        <p:nvPicPr>
          <p:cNvPr id="5" name="Picture 4">
            <a:extLst>
              <a:ext uri="{FF2B5EF4-FFF2-40B4-BE49-F238E27FC236}">
                <a16:creationId xmlns:a16="http://schemas.microsoft.com/office/drawing/2014/main" id="{4E7A7A2A-C1C6-EF80-F814-9A3C11A73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70647"/>
          </a:xfrm>
          <a:prstGeom prst="rect">
            <a:avLst/>
          </a:prstGeom>
        </p:spPr>
      </p:pic>
      <p:sp>
        <p:nvSpPr>
          <p:cNvPr id="7" name="Text Placeholder 13">
            <a:extLst>
              <a:ext uri="{FF2B5EF4-FFF2-40B4-BE49-F238E27FC236}">
                <a16:creationId xmlns:a16="http://schemas.microsoft.com/office/drawing/2014/main" id="{E6987A95-C1BF-699F-52F0-1AFD83142C2C}"/>
              </a:ext>
            </a:extLst>
          </p:cNvPr>
          <p:cNvSpPr>
            <a:spLocks noGrp="1"/>
          </p:cNvSpPr>
          <p:nvPr>
            <p:ph type="body" sz="quarter" idx="13"/>
          </p:nvPr>
        </p:nvSpPr>
        <p:spPr>
          <a:xfrm>
            <a:off x="457200" y="533400"/>
            <a:ext cx="10680700" cy="1273175"/>
          </a:xfrm>
        </p:spPr>
        <p:txBody>
          <a:bodyPr>
            <a:normAutofit/>
          </a:bodyPr>
          <a:lstStyle/>
          <a:p>
            <a:pPr algn="ctr"/>
            <a:r>
              <a:rPr lang="en-US" dirty="0"/>
              <a:t>Tiered Grants Structure for this Cycle</a:t>
            </a:r>
          </a:p>
          <a:p>
            <a:pPr algn="ctr"/>
            <a:endParaRPr lang="en-US" dirty="0"/>
          </a:p>
        </p:txBody>
      </p:sp>
      <p:sp>
        <p:nvSpPr>
          <p:cNvPr id="8" name="TextBox 7">
            <a:extLst>
              <a:ext uri="{FF2B5EF4-FFF2-40B4-BE49-F238E27FC236}">
                <a16:creationId xmlns:a16="http://schemas.microsoft.com/office/drawing/2014/main" id="{9A1EA0F7-4EF2-69D5-5127-F63A655F8E04}"/>
              </a:ext>
            </a:extLst>
          </p:cNvPr>
          <p:cNvSpPr txBox="1"/>
          <p:nvPr/>
        </p:nvSpPr>
        <p:spPr>
          <a:xfrm>
            <a:off x="457200" y="609600"/>
            <a:ext cx="11353800" cy="1955407"/>
          </a:xfrm>
          <a:prstGeom prst="rect">
            <a:avLst/>
          </a:prstGeom>
          <a:noFill/>
        </p:spPr>
        <p:txBody>
          <a:bodyPr wrap="square">
            <a:spAutoFit/>
          </a:bodyPr>
          <a:lstStyle/>
          <a:p>
            <a:pPr marL="0" marR="0">
              <a:lnSpc>
                <a:spcPct val="107000"/>
              </a:lnSpc>
              <a:spcBef>
                <a:spcPts val="0"/>
              </a:spcBef>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3200" dirty="0">
                <a:latin typeface="Arial" panose="020B0604020202020204" pitchFamily="34" charset="0"/>
                <a:ea typeface="Calibri" panose="020F0502020204030204" pitchFamily="34" charset="0"/>
                <a:cs typeface="Arial" panose="020B0604020202020204" pitchFamily="34" charset="0"/>
              </a:rPr>
              <a:t>PRIORITY IMPACT – Tier 3</a:t>
            </a:r>
          </a:p>
          <a:p>
            <a:pPr algn="l"/>
            <a:endParaRPr lang="en-US" sz="2400" dirty="0">
              <a:latin typeface="Arial" panose="020B060402020202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p>
        </p:txBody>
      </p:sp>
      <p:pic>
        <p:nvPicPr>
          <p:cNvPr id="10" name="Picture 9">
            <a:extLst>
              <a:ext uri="{FF2B5EF4-FFF2-40B4-BE49-F238E27FC236}">
                <a16:creationId xmlns:a16="http://schemas.microsoft.com/office/drawing/2014/main" id="{46B00070-436F-C739-010E-505F29869ACD}"/>
              </a:ext>
            </a:extLst>
          </p:cNvPr>
          <p:cNvPicPr>
            <a:picLocks noChangeAspect="1"/>
          </p:cNvPicPr>
          <p:nvPr/>
        </p:nvPicPr>
        <p:blipFill>
          <a:blip r:embed="rId4"/>
          <a:stretch>
            <a:fillRect/>
          </a:stretch>
        </p:blipFill>
        <p:spPr>
          <a:xfrm>
            <a:off x="368300" y="1642224"/>
            <a:ext cx="11823700" cy="4377576"/>
          </a:xfrm>
          <a:prstGeom prst="rect">
            <a:avLst/>
          </a:prstGeom>
        </p:spPr>
      </p:pic>
    </p:spTree>
    <p:extLst>
      <p:ext uri="{BB962C8B-B14F-4D97-AF65-F5344CB8AC3E}">
        <p14:creationId xmlns:p14="http://schemas.microsoft.com/office/powerpoint/2010/main" val="2092785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CCB791D-53CA-3611-B0BB-EFE45B072D0F}"/>
              </a:ext>
            </a:extLst>
          </p:cNvPr>
          <p:cNvSpPr>
            <a:spLocks noGrp="1"/>
          </p:cNvSpPr>
          <p:nvPr>
            <p:ph type="body" sz="quarter" idx="16"/>
          </p:nvPr>
        </p:nvSpPr>
        <p:spPr>
          <a:xfrm>
            <a:off x="368300" y="2370885"/>
            <a:ext cx="10995025" cy="1528762"/>
          </a:xfrm>
        </p:spPr>
        <p:txBody>
          <a:bodyPr>
            <a:normAutofit/>
          </a:bodyPr>
          <a:lstStyle/>
          <a:p>
            <a:pPr marL="0" lvl="0" indent="0" rtl="0">
              <a:spcBef>
                <a:spcPct val="20000"/>
              </a:spcBef>
              <a:buNone/>
            </a:pPr>
            <a:endParaRPr lang="en-US" b="1" i="1" kern="1200"/>
          </a:p>
          <a:p>
            <a:pPr marL="0" marR="0" lvl="0" indent="0">
              <a:spcBef>
                <a:spcPts val="0"/>
              </a:spcBef>
              <a:spcAft>
                <a:spcPts val="0"/>
              </a:spcAft>
              <a:buSzPts val="1000"/>
              <a:buNone/>
              <a:tabLst>
                <a:tab pos="457200" algn="l"/>
              </a:tabLst>
            </a:pPr>
            <a:r>
              <a:rPr lang="en-US">
                <a:effectLst/>
              </a:rPr>
              <a:t> </a:t>
            </a:r>
          </a:p>
          <a:p>
            <a:pPr marL="0" indent="0">
              <a:buNone/>
            </a:pPr>
            <a:endParaRPr lang="en-US"/>
          </a:p>
        </p:txBody>
      </p:sp>
      <p:pic>
        <p:nvPicPr>
          <p:cNvPr id="5" name="Picture 4">
            <a:extLst>
              <a:ext uri="{FF2B5EF4-FFF2-40B4-BE49-F238E27FC236}">
                <a16:creationId xmlns:a16="http://schemas.microsoft.com/office/drawing/2014/main" id="{4E7A7A2A-C1C6-EF80-F814-9A3C11A73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70647"/>
          </a:xfrm>
          <a:prstGeom prst="rect">
            <a:avLst/>
          </a:prstGeom>
        </p:spPr>
      </p:pic>
      <p:sp>
        <p:nvSpPr>
          <p:cNvPr id="7" name="Text Placeholder 13">
            <a:extLst>
              <a:ext uri="{FF2B5EF4-FFF2-40B4-BE49-F238E27FC236}">
                <a16:creationId xmlns:a16="http://schemas.microsoft.com/office/drawing/2014/main" id="{E6987A95-C1BF-699F-52F0-1AFD83142C2C}"/>
              </a:ext>
            </a:extLst>
          </p:cNvPr>
          <p:cNvSpPr>
            <a:spLocks noGrp="1"/>
          </p:cNvSpPr>
          <p:nvPr>
            <p:ph type="body" sz="quarter" idx="13"/>
          </p:nvPr>
        </p:nvSpPr>
        <p:spPr>
          <a:xfrm>
            <a:off x="533400" y="470647"/>
            <a:ext cx="10604500" cy="1335929"/>
          </a:xfrm>
        </p:spPr>
        <p:txBody>
          <a:bodyPr>
            <a:normAutofit/>
          </a:bodyPr>
          <a:lstStyle/>
          <a:p>
            <a:pPr algn="ctr"/>
            <a:r>
              <a:rPr lang="en-US" dirty="0"/>
              <a:t>Tiered Grants Structure for this Cycle</a:t>
            </a:r>
          </a:p>
          <a:p>
            <a:pPr algn="ctr"/>
            <a:endParaRPr lang="en-US" dirty="0"/>
          </a:p>
        </p:txBody>
      </p:sp>
      <p:sp>
        <p:nvSpPr>
          <p:cNvPr id="8" name="TextBox 7">
            <a:extLst>
              <a:ext uri="{FF2B5EF4-FFF2-40B4-BE49-F238E27FC236}">
                <a16:creationId xmlns:a16="http://schemas.microsoft.com/office/drawing/2014/main" id="{9A1EA0F7-4EF2-69D5-5127-F63A655F8E04}"/>
              </a:ext>
            </a:extLst>
          </p:cNvPr>
          <p:cNvSpPr txBox="1"/>
          <p:nvPr/>
        </p:nvSpPr>
        <p:spPr>
          <a:xfrm>
            <a:off x="609600" y="560594"/>
            <a:ext cx="11241532" cy="2519023"/>
          </a:xfrm>
          <a:prstGeom prst="rect">
            <a:avLst/>
          </a:prstGeom>
          <a:noFill/>
        </p:spPr>
        <p:txBody>
          <a:bodyPr wrap="square">
            <a:spAutoFit/>
          </a:bodyPr>
          <a:lstStyle/>
          <a:p>
            <a:pPr marL="0" marR="0">
              <a:lnSpc>
                <a:spcPct val="107000"/>
              </a:lnSpc>
              <a:spcBef>
                <a:spcPts val="0"/>
              </a:spcBef>
              <a:spcAft>
                <a:spcPts val="800"/>
              </a:spcAft>
            </a:pPr>
            <a:r>
              <a:rPr lang="en-US" sz="2400" dirty="0">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3600" dirty="0">
                <a:latin typeface="Arial" panose="020B0604020202020204" pitchFamily="34" charset="0"/>
                <a:ea typeface="Calibri" panose="020F0502020204030204" pitchFamily="34" charset="0"/>
                <a:cs typeface="Arial" panose="020B0604020202020204" pitchFamily="34" charset="0"/>
              </a:rPr>
              <a:t>PRIORITY IMPACT – Tier 4</a:t>
            </a:r>
          </a:p>
          <a:p>
            <a:pPr marL="0" marR="0">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Arial" panose="020B0604020202020204" pitchFamily="34" charset="0"/>
              </a:rPr>
              <a:t>Grants up to $50,000 </a:t>
            </a:r>
            <a:r>
              <a:rPr lang="en-US" sz="2400" b="1" dirty="0">
                <a:effectLst/>
                <a:latin typeface="Arial" panose="020B0604020202020204" pitchFamily="34" charset="0"/>
                <a:ea typeface="Calibri" panose="020F0502020204030204" pitchFamily="34" charset="0"/>
                <a:cs typeface="Arial" panose="020B0604020202020204" pitchFamily="34" charset="0"/>
              </a:rPr>
              <a:t>and must be completed within </a:t>
            </a:r>
            <a:r>
              <a:rPr lang="en-US" sz="2400" b="1" dirty="0">
                <a:latin typeface="Arial" panose="020B0604020202020204" pitchFamily="34" charset="0"/>
                <a:ea typeface="Calibri" panose="020F0502020204030204" pitchFamily="34" charset="0"/>
                <a:cs typeface="Arial" panose="020B0604020202020204" pitchFamily="34" charset="0"/>
              </a:rPr>
              <a:t>24</a:t>
            </a:r>
            <a:r>
              <a:rPr lang="en-US" sz="2400" b="1" dirty="0">
                <a:effectLst/>
                <a:latin typeface="Arial" panose="020B0604020202020204" pitchFamily="34" charset="0"/>
                <a:ea typeface="Calibri" panose="020F0502020204030204" pitchFamily="34" charset="0"/>
                <a:cs typeface="Arial" panose="020B0604020202020204" pitchFamily="34" charset="0"/>
              </a:rPr>
              <a:t> months </a:t>
            </a:r>
          </a:p>
          <a:p>
            <a:pPr algn="l"/>
            <a:endParaRPr lang="en-US" sz="2400" dirty="0">
              <a:latin typeface="Arial" panose="020B0604020202020204" pitchFamily="34" charset="0"/>
              <a:cs typeface="Arial" panose="020B0604020202020204" pitchFamily="34" charset="0"/>
            </a:endParaRPr>
          </a:p>
          <a:p>
            <a:pPr marL="0" marR="0">
              <a:lnSpc>
                <a:spcPct val="107000"/>
              </a:lnSpc>
              <a:spcBef>
                <a:spcPts val="0"/>
              </a:spcBef>
              <a:spcAft>
                <a:spcPts val="800"/>
              </a:spcAft>
            </a:pPr>
            <a:r>
              <a:rPr lang="en-US" sz="24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A01EE983-4B99-A7DE-42A7-CEF1B56560CB}"/>
              </a:ext>
            </a:extLst>
          </p:cNvPr>
          <p:cNvSpPr txBox="1"/>
          <p:nvPr/>
        </p:nvSpPr>
        <p:spPr>
          <a:xfrm>
            <a:off x="533400" y="2460831"/>
            <a:ext cx="11125200" cy="3638625"/>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Employmen</a:t>
            </a:r>
            <a:r>
              <a:rPr lang="en-US" sz="1800" dirty="0">
                <a:effectLst/>
                <a:latin typeface="Arial" panose="020B0604020202020204" pitchFamily="34" charset="0"/>
                <a:ea typeface="Calibri" panose="020F0502020204030204" pitchFamily="34" charset="0"/>
                <a:cs typeface="Arial" panose="020B0604020202020204" pitchFamily="34" charset="0"/>
              </a:rPr>
              <a:t>t – Priority Impact grants are one of Reeve’s top priorities because employment is fundamental in achieving and maintaining independence while being one of the most challenging obstacles to individuals living with paralysis. In addition, gainful employment allows people living with paralysis to achieve enhanced financial security, higher quality of life, and improved community connections.</a:t>
            </a: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Grants funds may not provide stipends and funds may not be given directly to workers or program participants as salaries or other incentives.</a:t>
            </a:r>
          </a:p>
          <a:p>
            <a:pPr marL="0" marR="0">
              <a:lnSpc>
                <a:spcPct val="107000"/>
              </a:lnSpc>
              <a:spcBef>
                <a:spcPts val="0"/>
              </a:spcBef>
              <a:spcAft>
                <a:spcPts val="8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Nursing Home Transition</a:t>
            </a:r>
            <a:r>
              <a:rPr lang="en-US" sz="1800" dirty="0">
                <a:effectLst/>
                <a:latin typeface="Arial" panose="020B0604020202020204" pitchFamily="34" charset="0"/>
                <a:ea typeface="Calibri" panose="020F0502020204030204" pitchFamily="34" charset="0"/>
                <a:cs typeface="Arial" panose="020B0604020202020204" pitchFamily="34" charset="0"/>
              </a:rPr>
              <a:t> – Funds support Centers for Independent Living (CILs) and other organizations that provide transition services across the country to transition people with paralysis living in nursing homes back into their homes or a community-based setting of their choice. Funds also support projects focused on diversion (keeping people living with paralysis who are at risk from entering a nursing home).</a:t>
            </a:r>
          </a:p>
        </p:txBody>
      </p:sp>
    </p:spTree>
    <p:extLst>
      <p:ext uri="{BB962C8B-B14F-4D97-AF65-F5344CB8AC3E}">
        <p14:creationId xmlns:p14="http://schemas.microsoft.com/office/powerpoint/2010/main" val="1059918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8110D26B-C4AB-B846-5C7F-18C1F0198ADF}"/>
              </a:ext>
            </a:extLst>
          </p:cNvPr>
          <p:cNvSpPr>
            <a:spLocks noGrp="1"/>
          </p:cNvSpPr>
          <p:nvPr>
            <p:ph type="body" sz="quarter" idx="16"/>
          </p:nvPr>
        </p:nvSpPr>
        <p:spPr/>
        <p:txBody>
          <a:bodyPr>
            <a:noAutofit/>
          </a:bodyPr>
          <a:lstStyle/>
          <a:p>
            <a:pPr marL="0" lvl="0" indent="0" algn="ctr" rtl="0">
              <a:spcBef>
                <a:spcPct val="20000"/>
              </a:spcBef>
              <a:buNone/>
            </a:pPr>
            <a:endParaRPr lang="en-US" sz="1100" b="1" i="1" kern="1200" dirty="0">
              <a:solidFill>
                <a:prstClr val="black"/>
              </a:solidFill>
              <a:latin typeface="Calibri"/>
            </a:endParaRPr>
          </a:p>
          <a:p>
            <a:r>
              <a:rPr lang="en-US" sz="2000" b="1" dirty="0">
                <a:solidFill>
                  <a:schemeClr val="tx1"/>
                </a:solidFill>
                <a:cs typeface="Calibri" panose="020F0502020204030204" pitchFamily="34" charset="0"/>
              </a:rPr>
              <a:t>New Building Community Capacity Initiative</a:t>
            </a:r>
            <a:endParaRPr lang="en-US" sz="2000" dirty="0">
              <a:solidFill>
                <a:schemeClr val="tx1"/>
              </a:solidFill>
              <a:cs typeface="Calibri" panose="020F0502020204030204" pitchFamily="34" charset="0"/>
            </a:endParaRPr>
          </a:p>
          <a:p>
            <a:pPr lvl="1"/>
            <a:r>
              <a:rPr lang="en-US" sz="2000" dirty="0">
                <a:solidFill>
                  <a:schemeClr val="tx1"/>
                </a:solidFill>
                <a:cs typeface="Calibri" panose="020F0502020204030204" pitchFamily="34" charset="0"/>
              </a:rPr>
              <a:t>Under our new five-year (July 1, 2021-June 30, 2026) cooperative agreement with the Administration for Community Living (ACL), we strive to ensure a level playing field and opportunities for the numerous organizations that apply for QOL grants that serve people living with paralysis. Under this initiative, </a:t>
            </a:r>
            <a:r>
              <a:rPr lang="en-US" sz="2000" b="1" dirty="0">
                <a:solidFill>
                  <a:schemeClr val="tx1"/>
                </a:solidFill>
                <a:cs typeface="Calibri" panose="020F0502020204030204" pitchFamily="34" charset="0"/>
              </a:rPr>
              <a:t>organizations awarded a grant during the July 1, 2021- June 30, 2026, period will not be eligible for a second or subsequent award in the same category of grants until after June 30, 2026.</a:t>
            </a:r>
            <a:endParaRPr lang="en-US" sz="2000" dirty="0">
              <a:solidFill>
                <a:schemeClr val="tx1"/>
              </a:solidFill>
              <a:cs typeface="Calibri" panose="020F0502020204030204" pitchFamily="34" charset="0"/>
            </a:endParaRPr>
          </a:p>
          <a:p>
            <a:pPr marL="457200" lvl="1" indent="0">
              <a:buNone/>
            </a:pPr>
            <a:r>
              <a:rPr lang="en-US" sz="2000" dirty="0">
                <a:solidFill>
                  <a:schemeClr val="tx1"/>
                </a:solidFill>
                <a:cs typeface="Calibri" panose="020F0502020204030204" pitchFamily="34" charset="0"/>
              </a:rPr>
              <a:t> </a:t>
            </a:r>
          </a:p>
          <a:p>
            <a:pPr lvl="1"/>
            <a:r>
              <a:rPr lang="en-US" sz="2000" dirty="0">
                <a:solidFill>
                  <a:schemeClr val="tx1"/>
                </a:solidFill>
                <a:cs typeface="Calibri" panose="020F0502020204030204" pitchFamily="34" charset="0"/>
              </a:rPr>
              <a:t>Grantees awarded during this period may apply for funding under a different tier or category of grants within the same tier. </a:t>
            </a:r>
            <a:r>
              <a:rPr lang="en-US" sz="2000" b="1" dirty="0">
                <a:solidFill>
                  <a:schemeClr val="tx1"/>
                </a:solidFill>
                <a:cs typeface="Calibri" panose="020F0502020204030204" pitchFamily="34" charset="0"/>
              </a:rPr>
              <a:t>All awarded applicants can re-apply for funding after one year of the close of your grant and notification of grant closure by the Reeve Foundation.</a:t>
            </a:r>
            <a:endParaRPr lang="en-US" sz="2000" dirty="0">
              <a:solidFill>
                <a:schemeClr val="tx1"/>
              </a:solidFill>
              <a:cs typeface="Calibri" panose="020F0502020204030204" pitchFamily="34" charset="0"/>
            </a:endParaRPr>
          </a:p>
          <a:p>
            <a:pPr marL="0" indent="0">
              <a:buNone/>
            </a:pPr>
            <a:endParaRPr lang="en-US" sz="2000" dirty="0"/>
          </a:p>
        </p:txBody>
      </p:sp>
      <p:sp>
        <p:nvSpPr>
          <p:cNvPr id="7" name="Text Placeholder 6">
            <a:extLst>
              <a:ext uri="{FF2B5EF4-FFF2-40B4-BE49-F238E27FC236}">
                <a16:creationId xmlns:a16="http://schemas.microsoft.com/office/drawing/2014/main" id="{C1567F38-8953-64F9-5658-51B69A85B898}"/>
              </a:ext>
            </a:extLst>
          </p:cNvPr>
          <p:cNvSpPr>
            <a:spLocks noGrp="1"/>
          </p:cNvSpPr>
          <p:nvPr>
            <p:ph type="body" sz="quarter" idx="13"/>
          </p:nvPr>
        </p:nvSpPr>
        <p:spPr/>
        <p:txBody>
          <a:bodyPr/>
          <a:lstStyle/>
          <a:p>
            <a:r>
              <a:rPr lang="en-US" sz="3200" b="0" dirty="0">
                <a:solidFill>
                  <a:srgbClr val="C00000"/>
                </a:solidFill>
              </a:rPr>
              <a:t>New Eligibility Requirement</a:t>
            </a:r>
            <a:endParaRPr lang="en-US" dirty="0">
              <a:solidFill>
                <a:srgbClr val="C00000"/>
              </a:solidFill>
            </a:endParaRPr>
          </a:p>
        </p:txBody>
      </p:sp>
      <p:pic>
        <p:nvPicPr>
          <p:cNvPr id="4" name="Content Placeholder 4">
            <a:extLst>
              <a:ext uri="{FF2B5EF4-FFF2-40B4-BE49-F238E27FC236}">
                <a16:creationId xmlns:a16="http://schemas.microsoft.com/office/drawing/2014/main" id="{3C39F476-249D-FB90-B78E-C059F966036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541127"/>
          </a:xfrm>
          <a:prstGeom prst="rect">
            <a:avLst/>
          </a:prstGeom>
        </p:spPr>
      </p:pic>
    </p:spTree>
    <p:extLst>
      <p:ext uri="{BB962C8B-B14F-4D97-AF65-F5344CB8AC3E}">
        <p14:creationId xmlns:p14="http://schemas.microsoft.com/office/powerpoint/2010/main" val="152478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6"/>
          </p:nvPr>
        </p:nvSpPr>
        <p:spPr>
          <a:xfrm>
            <a:off x="292100" y="1407963"/>
            <a:ext cx="10995025" cy="4620256"/>
          </a:xfrm>
        </p:spPr>
        <p:txBody>
          <a:bodyPr>
            <a:normAutofit/>
          </a:bodyPr>
          <a:lstStyle/>
          <a:p>
            <a:pPr marL="0" indent="0">
              <a:spcAft>
                <a:spcPts val="600"/>
              </a:spcAft>
              <a:buNone/>
            </a:pPr>
            <a:r>
              <a:rPr lang="en-US" b="1" u="sng" dirty="0">
                <a:solidFill>
                  <a:schemeClr val="tx1"/>
                </a:solidFill>
                <a:hlinkClick r:id="rId3">
                  <a:extLst>
                    <a:ext uri="{A12FA001-AC4F-418D-AE19-62706E023703}">
                      <ahyp:hlinkClr xmlns:ahyp="http://schemas.microsoft.com/office/drawing/2018/hyperlinkcolor" val="tx"/>
                    </a:ext>
                  </a:extLst>
                </a:hlinkClick>
              </a:rPr>
              <a:t>Reeve Foundation online grants portal</a:t>
            </a:r>
            <a:endParaRPr lang="en-US" dirty="0">
              <a:solidFill>
                <a:schemeClr val="tx1"/>
              </a:solidFill>
            </a:endParaRPr>
          </a:p>
          <a:p>
            <a:pPr marL="0" indent="0">
              <a:spcAft>
                <a:spcPts val="600"/>
              </a:spcAft>
              <a:buNone/>
            </a:pPr>
            <a:r>
              <a:rPr lang="en-US" dirty="0">
                <a:solidFill>
                  <a:schemeClr val="tx1"/>
                </a:solidFill>
              </a:rPr>
              <a:t>(</a:t>
            </a:r>
            <a:r>
              <a:rPr lang="en-US" u="sng" dirty="0">
                <a:solidFill>
                  <a:schemeClr val="tx1"/>
                </a:solidFill>
                <a:hlinkClick r:id="rId3">
                  <a:extLst>
                    <a:ext uri="{A12FA001-AC4F-418D-AE19-62706E023703}">
                      <ahyp:hlinkClr xmlns:ahyp="http://schemas.microsoft.com/office/drawing/2018/hyperlinkcolor" val="tx"/>
                    </a:ext>
                  </a:extLst>
                </a:hlinkClick>
              </a:rPr>
              <a:t>https://www.grantinterface.com/Home/Logon?urlkey=christopherreeve</a:t>
            </a:r>
            <a:r>
              <a:rPr lang="en-US" u="sng" dirty="0">
                <a:solidFill>
                  <a:schemeClr val="tx1"/>
                </a:solidFill>
              </a:rPr>
              <a:t>)</a:t>
            </a:r>
            <a:endParaRPr lang="en-US" dirty="0">
              <a:solidFill>
                <a:schemeClr val="tx1"/>
              </a:solidFill>
            </a:endParaRPr>
          </a:p>
          <a:p>
            <a:pPr marL="0" indent="0">
              <a:spcAft>
                <a:spcPts val="600"/>
              </a:spcAft>
              <a:buNone/>
            </a:pPr>
            <a:r>
              <a:rPr lang="en-US" dirty="0"/>
              <a:t> </a:t>
            </a:r>
          </a:p>
          <a:p>
            <a:pPr marL="0" indent="0">
              <a:spcAft>
                <a:spcPts val="600"/>
              </a:spcAft>
              <a:buNone/>
            </a:pPr>
            <a:r>
              <a:rPr lang="en-US" dirty="0"/>
              <a:t>QOL@ChristopherReeve.org</a:t>
            </a:r>
          </a:p>
          <a:p>
            <a:pPr marL="0" indent="0">
              <a:spcAft>
                <a:spcPts val="600"/>
              </a:spcAft>
              <a:buNone/>
            </a:pPr>
            <a:endParaRPr lang="en-US" dirty="0"/>
          </a:p>
          <a:p>
            <a:pPr marL="0" indent="0">
              <a:spcAft>
                <a:spcPts val="600"/>
              </a:spcAft>
              <a:buNone/>
            </a:pPr>
            <a:r>
              <a:rPr lang="en-US" dirty="0"/>
              <a:t>administrator@grantinterface.com</a:t>
            </a:r>
          </a:p>
          <a:p>
            <a:pPr marL="0" indent="0">
              <a:spcAft>
                <a:spcPts val="600"/>
              </a:spcAft>
              <a:buNone/>
            </a:pPr>
            <a:endParaRPr lang="en-US" dirty="0"/>
          </a:p>
          <a:p>
            <a:pPr marL="0" indent="0">
              <a:spcAft>
                <a:spcPts val="600"/>
              </a:spcAft>
              <a:buNone/>
            </a:pPr>
            <a:endParaRPr lang="en-US" dirty="0"/>
          </a:p>
        </p:txBody>
      </p:sp>
      <p:sp>
        <p:nvSpPr>
          <p:cNvPr id="12" name="Title 1"/>
          <p:cNvSpPr>
            <a:spLocks noGrp="1"/>
          </p:cNvSpPr>
          <p:nvPr>
            <p:ph type="body" sz="quarter" idx="13"/>
          </p:nvPr>
        </p:nvSpPr>
        <p:spPr>
          <a:xfrm>
            <a:off x="292100" y="577850"/>
            <a:ext cx="6627684" cy="554038"/>
          </a:xfrm>
        </p:spPr>
        <p:txBody>
          <a:bodyPr>
            <a:normAutofit/>
          </a:bodyPr>
          <a:lstStyle/>
          <a:p>
            <a:pPr>
              <a:spcAft>
                <a:spcPts val="600"/>
              </a:spcAft>
            </a:pPr>
            <a:r>
              <a:rPr lang="en-US" b="0"/>
              <a:t>Accessing the Online Grants Portal</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768821"/>
            <a:ext cx="8051338" cy="4250979"/>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2277525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4294967295"/>
          </p:nvPr>
        </p:nvSpPr>
        <p:spPr>
          <a:xfrm>
            <a:off x="0" y="577850"/>
            <a:ext cx="6627813" cy="554038"/>
          </a:xfrm>
        </p:spPr>
        <p:txBody>
          <a:bodyPr>
            <a:normAutofit/>
          </a:bodyPr>
          <a:lstStyle/>
          <a:p>
            <a:endParaRPr lang="en-US" dirty="0"/>
          </a:p>
          <a:p>
            <a:endParaRPr lang="en-US" dirty="0"/>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768821"/>
            <a:ext cx="8051338" cy="4250979"/>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pic>
        <p:nvPicPr>
          <p:cNvPr id="2" name="Picture 1">
            <a:extLst>
              <a:ext uri="{FF2B5EF4-FFF2-40B4-BE49-F238E27FC236}">
                <a16:creationId xmlns:a16="http://schemas.microsoft.com/office/drawing/2014/main" id="{681D76F6-5BF8-469D-959D-80056FA25027}"/>
              </a:ext>
            </a:extLst>
          </p:cNvPr>
          <p:cNvPicPr>
            <a:picLocks noChangeAspect="1"/>
          </p:cNvPicPr>
          <p:nvPr/>
        </p:nvPicPr>
        <p:blipFill rotWithShape="1">
          <a:blip r:embed="rId3"/>
          <a:srcRect t="14586"/>
          <a:stretch/>
        </p:blipFill>
        <p:spPr>
          <a:xfrm>
            <a:off x="1759681" y="990600"/>
            <a:ext cx="9103976" cy="4648200"/>
          </a:xfrm>
          <a:prstGeom prst="rect">
            <a:avLst/>
          </a:prstGeom>
        </p:spPr>
      </p:pic>
    </p:spTree>
    <p:extLst>
      <p:ext uri="{BB962C8B-B14F-4D97-AF65-F5344CB8AC3E}">
        <p14:creationId xmlns:p14="http://schemas.microsoft.com/office/powerpoint/2010/main" val="4144183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Left 1">
            <a:extLst>
              <a:ext uri="{FF2B5EF4-FFF2-40B4-BE49-F238E27FC236}">
                <a16:creationId xmlns:a16="http://schemas.microsoft.com/office/drawing/2014/main" id="{E80D6CDF-9B3B-9A2B-905D-E45DCCD1D399}"/>
              </a:ext>
            </a:extLst>
          </p:cNvPr>
          <p:cNvSpPr/>
          <p:nvPr/>
        </p:nvSpPr>
        <p:spPr>
          <a:xfrm>
            <a:off x="1447800" y="5181025"/>
            <a:ext cx="826008" cy="408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3EB3DC-2638-779C-397E-8F510219FE73}"/>
              </a:ext>
            </a:extLst>
          </p:cNvPr>
          <p:cNvPicPr>
            <a:picLocks noChangeAspect="1"/>
          </p:cNvPicPr>
          <p:nvPr/>
        </p:nvPicPr>
        <p:blipFill rotWithShape="1">
          <a:blip r:embed="rId3"/>
          <a:srcRect r="1875"/>
          <a:stretch/>
        </p:blipFill>
        <p:spPr>
          <a:xfrm>
            <a:off x="1" y="582168"/>
            <a:ext cx="12191999" cy="5387047"/>
          </a:xfrm>
          <a:prstGeom prst="rect">
            <a:avLst/>
          </a:prstGeom>
        </p:spPr>
      </p:pic>
      <p:sp>
        <p:nvSpPr>
          <p:cNvPr id="6" name="Arrow: Left 5">
            <a:extLst>
              <a:ext uri="{FF2B5EF4-FFF2-40B4-BE49-F238E27FC236}">
                <a16:creationId xmlns:a16="http://schemas.microsoft.com/office/drawing/2014/main" id="{AEABF9C3-DA80-C495-8264-7A5C18BF419D}"/>
              </a:ext>
            </a:extLst>
          </p:cNvPr>
          <p:cNvSpPr/>
          <p:nvPr/>
        </p:nvSpPr>
        <p:spPr>
          <a:xfrm>
            <a:off x="762000" y="5537020"/>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906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CA74F5-C3F6-2C02-96D4-CA227CF0BDDC}"/>
              </a:ext>
            </a:extLst>
          </p:cNvPr>
          <p:cNvPicPr>
            <a:picLocks noChangeAspect="1"/>
          </p:cNvPicPr>
          <p:nvPr/>
        </p:nvPicPr>
        <p:blipFill rotWithShape="1">
          <a:blip r:embed="rId3"/>
          <a:srcRect l="21802" t="7692" r="16186" b="-2565"/>
          <a:stretch/>
        </p:blipFill>
        <p:spPr>
          <a:xfrm>
            <a:off x="1219200" y="609600"/>
            <a:ext cx="9753600" cy="5638800"/>
          </a:xfrm>
          <a:prstGeom prst="rect">
            <a:avLst/>
          </a:prstGeom>
        </p:spPr>
      </p:pic>
    </p:spTree>
    <p:extLst>
      <p:ext uri="{BB962C8B-B14F-4D97-AF65-F5344CB8AC3E}">
        <p14:creationId xmlns:p14="http://schemas.microsoft.com/office/powerpoint/2010/main" val="607442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7EA918AB-786A-1F21-417A-1226A408D182}"/>
              </a:ext>
            </a:extLst>
          </p:cNvPr>
          <p:cNvSpPr>
            <a:spLocks noGrp="1"/>
          </p:cNvSpPr>
          <p:nvPr>
            <p:ph type="body" sz="quarter" idx="16"/>
          </p:nvPr>
        </p:nvSpPr>
        <p:spPr/>
        <p:txBody>
          <a:bodyPr>
            <a:noAutofit/>
          </a:bodyPr>
          <a:lstStyle/>
          <a:p>
            <a:pPr marL="0" lvl="0" indent="0">
              <a:buNone/>
            </a:pPr>
            <a:endParaRPr lang="en-US" sz="1800" dirty="0">
              <a:solidFill>
                <a:schemeClr val="tx1">
                  <a:lumMod val="90000"/>
                  <a:lumOff val="10000"/>
                </a:schemeClr>
              </a:solidFill>
            </a:endParaRPr>
          </a:p>
        </p:txBody>
      </p:sp>
      <p:sp>
        <p:nvSpPr>
          <p:cNvPr id="2" name="Title 1">
            <a:extLst>
              <a:ext uri="{FF2B5EF4-FFF2-40B4-BE49-F238E27FC236}">
                <a16:creationId xmlns:a16="http://schemas.microsoft.com/office/drawing/2014/main" id="{60F40883-62AD-096C-1C75-A500A559FEDF}"/>
              </a:ext>
            </a:extLst>
          </p:cNvPr>
          <p:cNvSpPr>
            <a:spLocks noGrp="1"/>
          </p:cNvSpPr>
          <p:nvPr>
            <p:ph type="body" sz="quarter" idx="13"/>
          </p:nvPr>
        </p:nvSpPr>
        <p:spPr/>
        <p:txBody>
          <a:bodyPr>
            <a:normAutofit/>
          </a:bodyPr>
          <a:lstStyle/>
          <a:p>
            <a:r>
              <a:rPr lang="en-US" dirty="0">
                <a:solidFill>
                  <a:srgbClr val="C00000"/>
                </a:solidFill>
              </a:rPr>
              <a:t>Preview Questions</a:t>
            </a:r>
          </a:p>
          <a:p>
            <a:endParaRPr lang="en-US" b="0" dirty="0">
              <a:solidFill>
                <a:srgbClr val="C00000"/>
              </a:solidFill>
            </a:endParaRPr>
          </a:p>
        </p:txBody>
      </p:sp>
      <p:pic>
        <p:nvPicPr>
          <p:cNvPr id="8" name="Picture 7">
            <a:extLst>
              <a:ext uri="{FF2B5EF4-FFF2-40B4-BE49-F238E27FC236}">
                <a16:creationId xmlns:a16="http://schemas.microsoft.com/office/drawing/2014/main" id="{80C09703-EE33-0744-4425-11296623C2DB}"/>
              </a:ext>
            </a:extLst>
          </p:cNvPr>
          <p:cNvPicPr>
            <a:picLocks noChangeAspect="1"/>
          </p:cNvPicPr>
          <p:nvPr/>
        </p:nvPicPr>
        <p:blipFill>
          <a:blip r:embed="rId3"/>
          <a:stretch>
            <a:fillRect/>
          </a:stretch>
        </p:blipFill>
        <p:spPr>
          <a:xfrm>
            <a:off x="310447" y="1295400"/>
            <a:ext cx="10957628" cy="4555217"/>
          </a:xfrm>
          <a:prstGeom prst="rect">
            <a:avLst/>
          </a:prstGeom>
        </p:spPr>
      </p:pic>
    </p:spTree>
    <p:extLst>
      <p:ext uri="{BB962C8B-B14F-4D97-AF65-F5344CB8AC3E}">
        <p14:creationId xmlns:p14="http://schemas.microsoft.com/office/powerpoint/2010/main" val="2933886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F7C035-C99B-21CD-47BF-3A72EE5A65DA}"/>
              </a:ext>
            </a:extLst>
          </p:cNvPr>
          <p:cNvSpPr>
            <a:spLocks noGrp="1"/>
          </p:cNvSpPr>
          <p:nvPr>
            <p:ph type="body" sz="quarter" idx="16"/>
          </p:nvPr>
        </p:nvSpPr>
        <p:spPr>
          <a:xfrm>
            <a:off x="457200" y="1676400"/>
            <a:ext cx="10829925" cy="3742219"/>
          </a:xfrm>
        </p:spPr>
        <p:txBody>
          <a:bodyPr/>
          <a:lstStyle/>
          <a:p>
            <a:r>
              <a:rPr lang="en-US" sz="2800" dirty="0">
                <a:latin typeface="Arial" panose="020B0604020202020204" pitchFamily="34" charset="0"/>
                <a:cs typeface="Arial" panose="020B0604020202020204" pitchFamily="34" charset="0"/>
              </a:rPr>
              <a:t>Nonprofit organizations with IRS 501(c)(3) tax status, municipal and state governments, school districts, colleges &amp; and universities, recognized tribal entities, and other institutions such as community health centers or veterans hospitals. </a:t>
            </a:r>
          </a:p>
          <a:p>
            <a:endParaRPr lang="en-US" dirty="0"/>
          </a:p>
        </p:txBody>
      </p:sp>
      <p:sp>
        <p:nvSpPr>
          <p:cNvPr id="2" name="Title 1">
            <a:extLst>
              <a:ext uri="{FF2B5EF4-FFF2-40B4-BE49-F238E27FC236}">
                <a16:creationId xmlns:a16="http://schemas.microsoft.com/office/drawing/2014/main" id="{4346A432-A6BD-082F-464F-02CC248D8B84}"/>
              </a:ext>
            </a:extLst>
          </p:cNvPr>
          <p:cNvSpPr>
            <a:spLocks noGrp="1"/>
          </p:cNvSpPr>
          <p:nvPr>
            <p:ph type="body" sz="quarter" idx="13"/>
          </p:nvPr>
        </p:nvSpPr>
        <p:spPr>
          <a:xfrm>
            <a:off x="304800" y="685800"/>
            <a:ext cx="10223500" cy="1468438"/>
          </a:xfrm>
        </p:spPr>
        <p:txBody>
          <a:bodyPr>
            <a:noAutofit/>
          </a:bodyPr>
          <a:lstStyle/>
          <a:p>
            <a:r>
              <a:rPr lang="en-US" b="0" dirty="0">
                <a:solidFill>
                  <a:srgbClr val="C00000"/>
                </a:solidFill>
              </a:rPr>
              <a:t>Eligibility –  WHO IS ELIGIBLE TO APPLY</a:t>
            </a:r>
          </a:p>
        </p:txBody>
      </p:sp>
      <p:pic>
        <p:nvPicPr>
          <p:cNvPr id="5" name="Picture 4">
            <a:extLst>
              <a:ext uri="{FF2B5EF4-FFF2-40B4-BE49-F238E27FC236}">
                <a16:creationId xmlns:a16="http://schemas.microsoft.com/office/drawing/2014/main" id="{4E7A7A2A-C1C6-EF80-F814-9A3C11A73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1636674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7A7A2A-C1C6-EF80-F814-9A3C11A73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70647"/>
          </a:xfrm>
          <a:prstGeom prst="rect">
            <a:avLst/>
          </a:prstGeom>
        </p:spPr>
      </p:pic>
      <p:sp>
        <p:nvSpPr>
          <p:cNvPr id="6" name="Text Placeholder 5">
            <a:extLst>
              <a:ext uri="{FF2B5EF4-FFF2-40B4-BE49-F238E27FC236}">
                <a16:creationId xmlns:a16="http://schemas.microsoft.com/office/drawing/2014/main" id="{8CCB791D-53CA-3611-B0BB-EFE45B072D0F}"/>
              </a:ext>
            </a:extLst>
          </p:cNvPr>
          <p:cNvSpPr>
            <a:spLocks noGrp="1"/>
          </p:cNvSpPr>
          <p:nvPr>
            <p:ph type="body" sz="quarter" idx="16"/>
          </p:nvPr>
        </p:nvSpPr>
        <p:spPr>
          <a:xfrm>
            <a:off x="292100" y="1408113"/>
            <a:ext cx="10995025" cy="4764087"/>
          </a:xfrm>
        </p:spPr>
        <p:txBody>
          <a:bodyPr>
            <a:noAutofit/>
          </a:bodyPr>
          <a:lstStyle/>
          <a:p>
            <a:pPr marL="0" lvl="0" indent="0" algn="ctr" rtl="0">
              <a:spcBef>
                <a:spcPct val="20000"/>
              </a:spcBef>
              <a:buNone/>
            </a:pPr>
            <a:endParaRPr lang="en-US" sz="1100" b="1" i="1" kern="1200" dirty="0">
              <a:solidFill>
                <a:schemeClr val="tx1"/>
              </a:solidFill>
            </a:endParaRPr>
          </a:p>
          <a:p>
            <a:pPr marL="0" marR="0">
              <a:lnSpc>
                <a:spcPct val="107000"/>
              </a:lnSpc>
              <a:spcBef>
                <a:spcPts val="0"/>
              </a:spcBef>
              <a:spcAft>
                <a:spcPts val="800"/>
              </a:spcAft>
            </a:pPr>
            <a:r>
              <a:rPr lang="en-US" sz="1600" b="1" dirty="0">
                <a:solidFill>
                  <a:schemeClr val="tx1"/>
                </a:solidFill>
                <a:effectLst/>
                <a:ea typeface="Times New Roman" panose="02020603050405020304" pitchFamily="18" charset="0"/>
                <a:cs typeface="Times New Roman" panose="02020603050405020304" pitchFamily="18" charset="0"/>
              </a:rPr>
              <a:t>The applicant organization is INELIGIBLE if it:</a:t>
            </a:r>
            <a:endParaRPr lang="en-US" sz="16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is a For-Profit organization</a:t>
            </a:r>
            <a:endParaRPr lang="en-US" sz="16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is a Nonprofit organization acting as a Fiscal Sponsor for a for-profit company</a:t>
            </a:r>
            <a:endParaRPr lang="en-US" sz="16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is a Fiscal Sponsor applying on behalf of non-501(c)(3) nonprofit organizations</a:t>
            </a:r>
            <a:endParaRPr lang="en-US" sz="16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does not have its own 501(c)(3) tax determination status or is not part of or chapter of a national organization that is a 501(c)(3) nonprofit organization</a:t>
            </a:r>
            <a:endParaRPr lang="en-US" sz="1600" dirty="0">
              <a:solidFill>
                <a:schemeClr val="tx1"/>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is a 501(c)(4) organization that does not have 501(c)(3) status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600" dirty="0">
              <a:solidFill>
                <a:schemeClr val="tx1"/>
              </a:solidFill>
              <a:effectLs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chemeClr val="tx1"/>
                </a:solidFill>
                <a:effectLst/>
                <a:ea typeface="Times New Roman" panose="02020603050405020304" pitchFamily="18" charset="0"/>
                <a:cs typeface="Times New Roman" panose="02020603050405020304" pitchFamily="18" charset="0"/>
              </a:rPr>
              <a:t>has a CURRENT or OPEN grant with the Reeve Foundation irrespective of grant program/tier that has not met the mandatory 12-month waiting requirement to re-apply. Previously awarded grantees may apply for this cycle ONLY after one year of the close of the prior grant and notification of grant closure by the Reeve Foundation</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600" dirty="0">
              <a:solidFill>
                <a:schemeClr val="tx1"/>
              </a:solidFill>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chemeClr val="tx1"/>
                </a:solidFill>
                <a:ea typeface="Times New Roman" panose="02020603050405020304" pitchFamily="18" charset="0"/>
                <a:cs typeface="Times New Roman" panose="02020603050405020304" pitchFamily="18" charset="0"/>
              </a:rPr>
              <a:t>Conducts business or uses vendors outside the United States</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800" dirty="0">
              <a:effectLst/>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r>
              <a:rPr lang="en-US" sz="1800" dirty="0">
                <a:ea typeface="Times New Roman" panose="02020603050405020304" pitchFamily="18" charset="0"/>
                <a:cs typeface="Times New Roman" panose="02020603050405020304" pitchFamily="18" charset="0"/>
              </a:rPr>
              <a:t> </a:t>
            </a:r>
            <a:endParaRPr lang="en-US" sz="1800" dirty="0">
              <a:effectLst/>
              <a:ea typeface="Times New Roman" panose="02020603050405020304" pitchFamily="18" charset="0"/>
              <a:cs typeface="Times New Roman" panose="02020603050405020304" pitchFamily="18" charset="0"/>
            </a:endParaRPr>
          </a:p>
          <a:p>
            <a:pPr marL="0" marR="0" lvl="0" indent="0">
              <a:lnSpc>
                <a:spcPct val="107000"/>
              </a:lnSpc>
              <a:spcBef>
                <a:spcPts val="0"/>
              </a:spcBef>
              <a:spcAft>
                <a:spcPts val="0"/>
              </a:spcAft>
              <a:buSzPts val="1000"/>
              <a:buNone/>
              <a:tabLst>
                <a:tab pos="457200" algn="l"/>
              </a:tabLst>
            </a:pPr>
            <a:r>
              <a:rPr lang="en-US" sz="1800" dirty="0">
                <a:effectLst/>
                <a:ea typeface="Calibri" panose="020F0502020204030204" pitchFamily="34" charset="0"/>
                <a:cs typeface="Times New Roman" panose="02020603050405020304" pitchFamily="18" charset="0"/>
              </a:rPr>
              <a:t> </a:t>
            </a:r>
          </a:p>
          <a:p>
            <a:pPr marL="0" indent="0">
              <a:buNone/>
            </a:pPr>
            <a:endParaRPr lang="en-US" sz="2000" dirty="0"/>
          </a:p>
        </p:txBody>
      </p:sp>
      <p:sp>
        <p:nvSpPr>
          <p:cNvPr id="2" name="Title 1">
            <a:extLst>
              <a:ext uri="{FF2B5EF4-FFF2-40B4-BE49-F238E27FC236}">
                <a16:creationId xmlns:a16="http://schemas.microsoft.com/office/drawing/2014/main" id="{4346A432-A6BD-082F-464F-02CC248D8B84}"/>
              </a:ext>
            </a:extLst>
          </p:cNvPr>
          <p:cNvSpPr>
            <a:spLocks noGrp="1"/>
          </p:cNvSpPr>
          <p:nvPr>
            <p:ph type="body" sz="quarter" idx="13"/>
          </p:nvPr>
        </p:nvSpPr>
        <p:spPr>
          <a:xfrm>
            <a:off x="292100" y="577850"/>
            <a:ext cx="7327900" cy="554038"/>
          </a:xfrm>
        </p:spPr>
        <p:txBody>
          <a:bodyPr>
            <a:normAutofit fontScale="62500" lnSpcReduction="20000"/>
          </a:bodyPr>
          <a:lstStyle/>
          <a:p>
            <a:r>
              <a:rPr lang="en-US" sz="4000" b="0" dirty="0">
                <a:solidFill>
                  <a:srgbClr val="C00000"/>
                </a:solidFill>
              </a:rPr>
              <a:t>Eligibility –  WHO IS </a:t>
            </a:r>
            <a:r>
              <a:rPr lang="en-US" sz="4000" b="1" i="1" dirty="0">
                <a:solidFill>
                  <a:srgbClr val="C00000"/>
                </a:solidFill>
              </a:rPr>
              <a:t>NOT</a:t>
            </a:r>
            <a:r>
              <a:rPr lang="en-US" sz="4000" b="0" dirty="0">
                <a:solidFill>
                  <a:srgbClr val="C00000"/>
                </a:solidFill>
              </a:rPr>
              <a:t> ELIGIBLE TO APPLY</a:t>
            </a:r>
          </a:p>
          <a:p>
            <a:endParaRPr lang="en-US" sz="4000" b="0" dirty="0">
              <a:solidFill>
                <a:srgbClr val="FF0000"/>
              </a:solidFill>
            </a:endParaRPr>
          </a:p>
        </p:txBody>
      </p:sp>
    </p:spTree>
    <p:extLst>
      <p:ext uri="{BB962C8B-B14F-4D97-AF65-F5344CB8AC3E}">
        <p14:creationId xmlns:p14="http://schemas.microsoft.com/office/powerpoint/2010/main" val="241596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29028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 name="Rectangle 1"/>
          <p:cNvSpPr/>
          <p:nvPr/>
        </p:nvSpPr>
        <p:spPr>
          <a:xfrm>
            <a:off x="3500678" y="1974079"/>
            <a:ext cx="7611822" cy="2834174"/>
          </a:xfrm>
          <a:prstGeom prst="rect">
            <a:avLst/>
          </a:prstGeom>
        </p:spPr>
        <p:txBody>
          <a:bodyPr wrap="square">
            <a:spAutoFit/>
          </a:bodyPr>
          <a:lstStyle/>
          <a:p>
            <a:pPr>
              <a:lnSpc>
                <a:spcPts val="2700"/>
              </a:lnSpc>
            </a:pPr>
            <a:r>
              <a:rPr lang="en-US" b="1" dirty="0">
                <a:solidFill>
                  <a:srgbClr val="C00000"/>
                </a:solidFill>
                <a:latin typeface="Arial" panose="020B0604020202020204" pitchFamily="34" charset="0"/>
                <a:ea typeface="Gotham HTF Book" charset="0"/>
                <a:cs typeface="Arial" panose="020B0604020202020204" pitchFamily="34" charset="0"/>
              </a:rPr>
              <a:t>National Paralysis Resource Center</a:t>
            </a:r>
          </a:p>
          <a:p>
            <a:pPr>
              <a:lnSpc>
                <a:spcPts val="2700"/>
              </a:lnSpc>
            </a:pPr>
            <a:endParaRPr lang="en-US" sz="2000" b="1" dirty="0">
              <a:solidFill>
                <a:srgbClr val="ED1C2E"/>
              </a:solidFill>
              <a:latin typeface="Arial" panose="020B0604020202020204" pitchFamily="34" charset="0"/>
              <a:ea typeface="Gotham HTF Book" charset="0"/>
              <a:cs typeface="Arial" panose="020B0604020202020204" pitchFamily="34" charset="0"/>
            </a:endParaRPr>
          </a:p>
          <a:p>
            <a:pPr>
              <a:lnSpc>
                <a:spcPts val="2700"/>
              </a:lnSpc>
            </a:pPr>
            <a:r>
              <a:rPr lang="en-US" sz="2000" dirty="0">
                <a:latin typeface="Arial" panose="020B0604020202020204" pitchFamily="34" charset="0"/>
                <a:ea typeface="Gotham HTF Book" charset="0"/>
                <a:cs typeface="Arial" panose="020B0604020202020204" pitchFamily="34" charset="0"/>
              </a:rPr>
              <a:t>In partnership with the Administration for Community Living, the National Paralysis Resource Center (NPRC) provides much-needed free educational information, programs, emotional support, and individualized assistance to Americans living with paralysis, along with their caregivers, families, and medical professionals.</a:t>
            </a:r>
          </a:p>
        </p:txBody>
      </p:sp>
      <p:sp>
        <p:nvSpPr>
          <p:cNvPr id="5" name="Rectangle 4"/>
          <p:cNvSpPr/>
          <p:nvPr/>
        </p:nvSpPr>
        <p:spPr>
          <a:xfrm>
            <a:off x="133540" y="2332546"/>
            <a:ext cx="2769259" cy="2192908"/>
          </a:xfrm>
          <a:prstGeom prst="rect">
            <a:avLst/>
          </a:prstGeom>
        </p:spPr>
        <p:txBody>
          <a:bodyPr wrap="square">
            <a:spAutoFit/>
          </a:bodyPr>
          <a:lstStyle/>
          <a:p>
            <a:endParaRPr lang="en-US" sz="20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Once you</a:t>
            </a:r>
          </a:p>
          <a:p>
            <a:r>
              <a:rPr lang="en-US" sz="2400" dirty="0">
                <a:solidFill>
                  <a:schemeClr val="bg1"/>
                </a:solidFill>
                <a:latin typeface="Arial" panose="020B0604020202020204" pitchFamily="34" charset="0"/>
                <a:cs typeface="Arial" panose="020B0604020202020204" pitchFamily="34" charset="0"/>
              </a:rPr>
              <a:t>choose hope,</a:t>
            </a:r>
          </a:p>
          <a:p>
            <a:r>
              <a:rPr lang="en-US" sz="2400" dirty="0">
                <a:solidFill>
                  <a:schemeClr val="bg1"/>
                </a:solidFill>
                <a:latin typeface="Arial" panose="020B0604020202020204" pitchFamily="34" charset="0"/>
                <a:cs typeface="Arial" panose="020B0604020202020204" pitchFamily="34" charset="0"/>
              </a:rPr>
              <a:t>anything’s</a:t>
            </a:r>
          </a:p>
          <a:p>
            <a:r>
              <a:rPr lang="en-US" sz="2400" dirty="0">
                <a:solidFill>
                  <a:schemeClr val="bg1"/>
                </a:solidFill>
                <a:latin typeface="Arial" panose="020B0604020202020204" pitchFamily="34" charset="0"/>
                <a:cs typeface="Arial" panose="020B0604020202020204" pitchFamily="34" charset="0"/>
              </a:rPr>
              <a:t>possible.”</a:t>
            </a:r>
          </a:p>
          <a:p>
            <a:endParaRPr lang="en-US" sz="10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 CHRISTOPHER REEVE</a:t>
            </a:r>
            <a:endParaRPr lang="en-US" sz="1050" dirty="0">
              <a:solidFill>
                <a:schemeClr val="bg1"/>
              </a:solidFill>
              <a:latin typeface="Arial" panose="020B0604020202020204" pitchFamily="34" charset="0"/>
              <a:ea typeface="Trajan Pro"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164" y="6028059"/>
            <a:ext cx="2090924" cy="653414"/>
          </a:xfrm>
          <a:prstGeom prst="rect">
            <a:avLst/>
          </a:prstGeom>
        </p:spPr>
      </p:pic>
      <p:sp>
        <p:nvSpPr>
          <p:cNvPr id="13" name="Rectangle 12"/>
          <p:cNvSpPr/>
          <p:nvPr/>
        </p:nvSpPr>
        <p:spPr>
          <a:xfrm>
            <a:off x="5410200" y="6064892"/>
            <a:ext cx="2908958" cy="376770"/>
          </a:xfrm>
          <a:prstGeom prst="rect">
            <a:avLst/>
          </a:prstGeom>
        </p:spPr>
        <p:txBody>
          <a:bodyPr wrap="square">
            <a:spAutoFit/>
          </a:bodyPr>
          <a:lstStyle/>
          <a:p>
            <a:pPr>
              <a:lnSpc>
                <a:spcPts val="2700"/>
              </a:lnSpc>
            </a:pPr>
            <a:r>
              <a:rPr lang="en-US" sz="800" dirty="0">
                <a:solidFill>
                  <a:schemeClr val="bg1"/>
                </a:solidFill>
                <a:latin typeface="Gotham HTF Book" charset="0"/>
                <a:ea typeface="Gotham HTF Book" charset="0"/>
                <a:cs typeface="Gotham HTF Book" charset="0"/>
              </a:rPr>
              <a:t>00/ 00/ 00</a:t>
            </a:r>
            <a:endParaRPr lang="en-US" sz="800" b="1" dirty="0">
              <a:solidFill>
                <a:schemeClr val="bg1"/>
              </a:solidFill>
              <a:latin typeface="Gotham HTF Book" charset="0"/>
              <a:ea typeface="Gotham HTF Book" charset="0"/>
              <a:cs typeface="Gotham HTF Book" charset="0"/>
            </a:endParaRPr>
          </a:p>
        </p:txBody>
      </p:sp>
      <p:pic>
        <p:nvPicPr>
          <p:cNvPr id="10" name="Graphic 9" descr="Open quotation mark">
            <a:extLst>
              <a:ext uri="{FF2B5EF4-FFF2-40B4-BE49-F238E27FC236}">
                <a16:creationId xmlns:a16="http://schemas.microsoft.com/office/drawing/2014/main" id="{65CBC780-A2ED-45AC-8E1A-406DD57C26BB}"/>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6218" y="2261692"/>
            <a:ext cx="381659" cy="381659"/>
          </a:xfrm>
          <a:prstGeom prst="rect">
            <a:avLst/>
          </a:prstGeom>
        </p:spPr>
      </p:pic>
      <p:cxnSp>
        <p:nvCxnSpPr>
          <p:cNvPr id="12" name="Straight Connector 11">
            <a:extLst>
              <a:ext uri="{FF2B5EF4-FFF2-40B4-BE49-F238E27FC236}">
                <a16:creationId xmlns:a16="http://schemas.microsoft.com/office/drawing/2014/main" id="{A45C28B1-3A54-431D-8CE9-50FCCDAC1430}"/>
              </a:ext>
            </a:extLst>
          </p:cNvPr>
          <p:cNvCxnSpPr>
            <a:cxnSpLocks/>
          </p:cNvCxnSpPr>
          <p:nvPr/>
        </p:nvCxnSpPr>
        <p:spPr>
          <a:xfrm>
            <a:off x="2902799" y="1974079"/>
            <a:ext cx="9022501"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41924DE-9A41-48CC-8116-ECF0015DB8C1}"/>
              </a:ext>
            </a:extLst>
          </p:cNvPr>
          <p:cNvCxnSpPr>
            <a:cxnSpLocks/>
          </p:cNvCxnSpPr>
          <p:nvPr/>
        </p:nvCxnSpPr>
        <p:spPr>
          <a:xfrm>
            <a:off x="2902799" y="4958579"/>
            <a:ext cx="9022501" cy="0"/>
          </a:xfrm>
          <a:prstGeom prst="line">
            <a:avLst/>
          </a:prstGeom>
          <a:ln w="19050">
            <a:solidFill>
              <a:srgbClr val="ED1C2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F2CD4EB-E028-4B1F-A65C-E86485C38F8B}"/>
              </a:ext>
            </a:extLst>
          </p:cNvPr>
          <p:cNvCxnSpPr>
            <a:cxnSpLocks/>
          </p:cNvCxnSpPr>
          <p:nvPr/>
        </p:nvCxnSpPr>
        <p:spPr>
          <a:xfrm>
            <a:off x="291441" y="1974079"/>
            <a:ext cx="261135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BD77C2E-4C58-4706-83BD-97BB884FB4AA}"/>
              </a:ext>
            </a:extLst>
          </p:cNvPr>
          <p:cNvCxnSpPr>
            <a:cxnSpLocks/>
          </p:cNvCxnSpPr>
          <p:nvPr/>
        </p:nvCxnSpPr>
        <p:spPr>
          <a:xfrm>
            <a:off x="291441" y="4953000"/>
            <a:ext cx="261135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DF03F1E-FE34-4683-A252-B438E94E3F11}"/>
              </a:ext>
            </a:extLst>
          </p:cNvPr>
          <p:cNvSpPr/>
          <p:nvPr/>
        </p:nvSpPr>
        <p:spPr>
          <a:xfrm>
            <a:off x="8908729" y="6573845"/>
            <a:ext cx="3283271" cy="246221"/>
          </a:xfrm>
          <a:prstGeom prst="rect">
            <a:avLst/>
          </a:prstGeom>
        </p:spPr>
        <p:txBody>
          <a:bodyPr wrap="none">
            <a:spAutoFit/>
          </a:bodyPr>
          <a:lstStyle/>
          <a:p>
            <a:r>
              <a:rPr lang="en-US" sz="1000" dirty="0">
                <a:solidFill>
                  <a:schemeClr val="tx1">
                    <a:lumMod val="75000"/>
                    <a:lumOff val="25000"/>
                  </a:schemeClr>
                </a:solidFill>
                <a:latin typeface="Arial" panose="020B0604020202020204" pitchFamily="34" charset="0"/>
                <a:ea typeface="Gotham HTF Book" charset="0"/>
                <a:cs typeface="Arial" panose="020B0604020202020204" pitchFamily="34" charset="0"/>
              </a:rPr>
              <a:t>*Cooperative Agreement Grant Number: 90PRRC0003</a:t>
            </a:r>
            <a:endParaRPr lang="en-US" sz="1000" dirty="0"/>
          </a:p>
        </p:txBody>
      </p:sp>
    </p:spTree>
    <p:extLst>
      <p:ext uri="{BB962C8B-B14F-4D97-AF65-F5344CB8AC3E}">
        <p14:creationId xmlns:p14="http://schemas.microsoft.com/office/powerpoint/2010/main" val="32367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2D49E3-3853-53A1-CE8A-D905D7B9C0FD}"/>
              </a:ext>
            </a:extLst>
          </p:cNvPr>
          <p:cNvSpPr>
            <a:spLocks noGrp="1"/>
          </p:cNvSpPr>
          <p:nvPr>
            <p:ph type="body" sz="quarter" idx="13"/>
          </p:nvPr>
        </p:nvSpPr>
        <p:spPr/>
        <p:txBody>
          <a:bodyPr/>
          <a:lstStyle/>
          <a:p>
            <a:r>
              <a:rPr lang="en-US" dirty="0">
                <a:solidFill>
                  <a:srgbClr val="FF0000"/>
                </a:solidFill>
              </a:rPr>
              <a:t>Eligibility Questions</a:t>
            </a:r>
          </a:p>
        </p:txBody>
      </p:sp>
      <p:sp>
        <p:nvSpPr>
          <p:cNvPr id="9" name="Text Placeholder 1">
            <a:extLst>
              <a:ext uri="{FF2B5EF4-FFF2-40B4-BE49-F238E27FC236}">
                <a16:creationId xmlns:a16="http://schemas.microsoft.com/office/drawing/2014/main" id="{F04BE19F-DC11-A7FA-0037-1E1CB9F3BEA0}"/>
              </a:ext>
            </a:extLst>
          </p:cNvPr>
          <p:cNvSpPr>
            <a:spLocks noGrp="1"/>
          </p:cNvSpPr>
          <p:nvPr>
            <p:ph type="body" sz="quarter" idx="16"/>
          </p:nvPr>
        </p:nvSpPr>
        <p:spPr>
          <a:xfrm>
            <a:off x="292100" y="1408113"/>
            <a:ext cx="10995025" cy="4619625"/>
          </a:xfrm>
        </p:spPr>
        <p:txBody>
          <a:bodyPr>
            <a:normAutofit fontScale="40000" lnSpcReduction="20000"/>
          </a:bodyPr>
          <a:lstStyle/>
          <a:p>
            <a:pPr marL="0" marR="0">
              <a:lnSpc>
                <a:spcPct val="107000"/>
              </a:lnSpc>
              <a:spcBef>
                <a:spcPts val="0"/>
              </a:spcBef>
              <a:spcAft>
                <a:spcPts val="800"/>
              </a:spcAft>
            </a:pPr>
            <a:r>
              <a:rPr lang="en-US" sz="1800" b="1"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Please answer the following ELIGIBILITY QUESTIONS. </a:t>
            </a:r>
            <a:r>
              <a:rPr lang="en-US" sz="1800" b="1" dirty="0">
                <a:solidFill>
                  <a:srgbClr val="E25041"/>
                </a:solidFill>
                <a:effectLst/>
                <a:latin typeface="Arial" panose="020B0604020202020204" pitchFamily="34" charset="0"/>
                <a:ea typeface="Times New Roman" panose="02020603050405020304" pitchFamily="18" charset="0"/>
                <a:cs typeface="Times New Roman" panose="02020603050405020304" pitchFamily="18" charset="0"/>
              </a:rPr>
              <a:t>A “Yes” response will indicate that your organization and/or project are not eligible for funding.</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Is your organization or project based outside of the U.S.?*</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Does your project utilize contractors or vendors outside of the U.S.?*</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Research?*</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Rehabilitative Therapy?*</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provide equipment or supplies to individuals permanently or as a gift?*</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Does the equipment NOT adhere to the functions of providing access and promoting independence?*</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the development of prototypes involving intellectual property rights?*</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This includes the invention of equipment or other research and development activities.</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construction of buildings/major construction?*</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your project serve less than three individuals with paralysis, their families, or caregivers?*</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fund raising events or paid fund raiser positions?*</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lobbying and/or efforts to influence legislation?</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a project(s) that has already been completed?*</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food (meals, per diem, board, lunch, beverages, water, alcohol, etc.)?*</a:t>
            </a:r>
            <a:b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Will grant funds support medical services?*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87650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flipV="1">
            <a:off x="1828800" y="1508125"/>
            <a:ext cx="8547100" cy="1082675"/>
          </a:xfrm>
        </p:spPr>
        <p:txBody>
          <a:bodyPr/>
          <a:lstStyle/>
          <a:p>
            <a:r>
              <a:rPr lang="en-US" sz="4000" b="0" dirty="0"/>
              <a:t>Funding Restrictions – Not able to fund</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
        <p:nvSpPr>
          <p:cNvPr id="4" name="Text Placeholder 3">
            <a:extLst>
              <a:ext uri="{FF2B5EF4-FFF2-40B4-BE49-F238E27FC236}">
                <a16:creationId xmlns:a16="http://schemas.microsoft.com/office/drawing/2014/main" id="{F57DDA19-EC62-EA2C-2E7A-ED1BAF3EDEF9}"/>
              </a:ext>
            </a:extLst>
          </p:cNvPr>
          <p:cNvSpPr>
            <a:spLocks noGrp="1"/>
          </p:cNvSpPr>
          <p:nvPr>
            <p:ph type="body" sz="quarter" idx="13"/>
          </p:nvPr>
        </p:nvSpPr>
        <p:spPr>
          <a:xfrm>
            <a:off x="292100" y="577850"/>
            <a:ext cx="10083800" cy="554038"/>
          </a:xfrm>
        </p:spPr>
        <p:txBody>
          <a:bodyPr>
            <a:normAutofit/>
          </a:bodyPr>
          <a:lstStyle/>
          <a:p>
            <a:r>
              <a:rPr lang="en-US" b="1" dirty="0">
                <a:solidFill>
                  <a:schemeClr val="accent2"/>
                </a:solidFill>
              </a:rPr>
              <a:t>Funding Restrictions – NOT ABLE TO FUND</a:t>
            </a:r>
          </a:p>
        </p:txBody>
      </p:sp>
      <p:sp>
        <p:nvSpPr>
          <p:cNvPr id="5" name="Text Placeholder 5">
            <a:extLst>
              <a:ext uri="{FF2B5EF4-FFF2-40B4-BE49-F238E27FC236}">
                <a16:creationId xmlns:a16="http://schemas.microsoft.com/office/drawing/2014/main" id="{B056BD07-0E9F-75EF-6125-A3E08A29C89D}"/>
              </a:ext>
            </a:extLst>
          </p:cNvPr>
          <p:cNvSpPr>
            <a:spLocks noGrp="1"/>
          </p:cNvSpPr>
          <p:nvPr>
            <p:ph type="body" sz="quarter" idx="16"/>
          </p:nvPr>
        </p:nvSpPr>
        <p:spPr>
          <a:xfrm>
            <a:off x="0" y="1508125"/>
            <a:ext cx="11734800" cy="1920875"/>
          </a:xfrm>
        </p:spPr>
        <p:txBody>
          <a:bodyPr>
            <a:noAutofit/>
          </a:bodyPr>
          <a:lstStyle/>
          <a:p>
            <a:pPr algn="ctr">
              <a:buFont typeface="Wingdings" panose="05000000000000000000" pitchFamily="2" charset="2"/>
              <a:buChar char="ü"/>
            </a:pPr>
            <a:r>
              <a:rPr lang="en-US" sz="3600" b="1" i="1" dirty="0">
                <a:solidFill>
                  <a:schemeClr val="tx2"/>
                </a:solidFill>
                <a:latin typeface="Calibri" panose="020F0502020204030204" pitchFamily="34" charset="0"/>
                <a:cs typeface="Calibri" panose="020F0502020204030204" pitchFamily="34" charset="0"/>
              </a:rPr>
              <a:t>Money given to individuals, for example directly to a family to pay for respite care, travel reimbursement directly to a participant and not a company, costs of t-shirts, uniforms</a:t>
            </a:r>
          </a:p>
          <a:p>
            <a:pPr marL="0" indent="0" algn="ctr">
              <a:buNone/>
            </a:pPr>
            <a:endParaRPr lang="en-US" sz="3600" b="1" i="1" dirty="0">
              <a:solidFill>
                <a:schemeClr val="tx2"/>
              </a:solidFill>
              <a:latin typeface="Calibri" panose="020F0502020204030204" pitchFamily="34" charset="0"/>
              <a:cs typeface="Calibri" panose="020F0502020204030204" pitchFamily="34" charset="0"/>
            </a:endParaRPr>
          </a:p>
          <a:p>
            <a:pPr algn="ctr">
              <a:buFont typeface="Wingdings" panose="05000000000000000000" pitchFamily="2" charset="2"/>
              <a:buChar char="ü"/>
            </a:pPr>
            <a:r>
              <a:rPr lang="en-US" sz="3600" b="1" i="1" dirty="0">
                <a:solidFill>
                  <a:schemeClr val="tx2"/>
                </a:solidFill>
                <a:latin typeface="Calibri" panose="020F0502020204030204" pitchFamily="34" charset="0"/>
                <a:cs typeface="Calibri" panose="020F0502020204030204" pitchFamily="34" charset="0"/>
              </a:rPr>
              <a:t> Research</a:t>
            </a:r>
          </a:p>
          <a:p>
            <a:pPr algn="ctr">
              <a:buFont typeface="Wingdings" panose="05000000000000000000" pitchFamily="2" charset="2"/>
              <a:buChar char="ü"/>
            </a:pPr>
            <a:endParaRPr lang="en-US" sz="3600" b="1" i="1" dirty="0">
              <a:solidFill>
                <a:schemeClr val="tx2"/>
              </a:solidFill>
              <a:latin typeface="Calibri" panose="020F0502020204030204" pitchFamily="34" charset="0"/>
              <a:cs typeface="Calibri" panose="020F0502020204030204" pitchFamily="34" charset="0"/>
            </a:endParaRPr>
          </a:p>
          <a:p>
            <a:pPr algn="ctr">
              <a:buFont typeface="Wingdings" panose="05000000000000000000" pitchFamily="2" charset="2"/>
              <a:buChar char="ü"/>
            </a:pPr>
            <a:r>
              <a:rPr lang="en-US" sz="3600" b="1" i="1" dirty="0">
                <a:solidFill>
                  <a:schemeClr val="tx2"/>
                </a:solidFill>
                <a:latin typeface="Calibri" panose="020F0502020204030204" pitchFamily="34" charset="0"/>
                <a:cs typeface="Calibri" panose="020F0502020204030204" pitchFamily="34" charset="0"/>
              </a:rPr>
              <a:t>Rehabilitative Therapy </a:t>
            </a:r>
          </a:p>
          <a:p>
            <a:pPr marL="0" indent="0">
              <a:buNone/>
            </a:pPr>
            <a:endParaRPr lang="en-US" sz="2000" dirty="0"/>
          </a:p>
        </p:txBody>
      </p:sp>
    </p:spTree>
    <p:extLst>
      <p:ext uri="{BB962C8B-B14F-4D97-AF65-F5344CB8AC3E}">
        <p14:creationId xmlns:p14="http://schemas.microsoft.com/office/powerpoint/2010/main" val="3805944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A0D863-290D-F988-D1EF-DED3DB56D3FA}"/>
              </a:ext>
            </a:extLst>
          </p:cNvPr>
          <p:cNvPicPr>
            <a:picLocks noChangeAspect="1"/>
          </p:cNvPicPr>
          <p:nvPr/>
        </p:nvPicPr>
        <p:blipFill rotWithShape="1">
          <a:blip r:embed="rId3"/>
          <a:srcRect t="5593" r="1752"/>
          <a:stretch/>
        </p:blipFill>
        <p:spPr>
          <a:xfrm>
            <a:off x="209550" y="933361"/>
            <a:ext cx="11582400" cy="5754777"/>
          </a:xfrm>
          <a:prstGeom prst="rect">
            <a:avLst/>
          </a:prstGeom>
        </p:spPr>
      </p:pic>
      <p:sp>
        <p:nvSpPr>
          <p:cNvPr id="4" name="Text Placeholder 3">
            <a:extLst>
              <a:ext uri="{FF2B5EF4-FFF2-40B4-BE49-F238E27FC236}">
                <a16:creationId xmlns:a16="http://schemas.microsoft.com/office/drawing/2014/main" id="{15D8DA20-C1BC-59ED-8DA6-00AA6FA4F501}"/>
              </a:ext>
            </a:extLst>
          </p:cNvPr>
          <p:cNvSpPr txBox="1">
            <a:spLocks/>
          </p:cNvSpPr>
          <p:nvPr/>
        </p:nvSpPr>
        <p:spPr>
          <a:xfrm>
            <a:off x="228600" y="169862"/>
            <a:ext cx="10083800" cy="554038"/>
          </a:xfrm>
          <a:prstGeom prst="rect">
            <a:avLst/>
          </a:prstGeom>
        </p:spPr>
        <p:txBody>
          <a:bodyPr vert="horz" lIns="91440" tIns="45720" rIns="91440" bIns="45720" rtlCol="0">
            <a:normAutofit/>
          </a:bodyPr>
          <a:lstStyle>
            <a:lvl1pPr marL="0" indent="0" eaLnBrk="1" hangingPunct="1">
              <a:lnSpc>
                <a:spcPts val="3400"/>
              </a:lnSpc>
              <a:buFont typeface="Arial" panose="020B0604020202020204" pitchFamily="34" charset="0"/>
              <a:buNone/>
              <a:defRPr sz="3200">
                <a:solidFill>
                  <a:schemeClr val="tx1">
                    <a:lumMod val="95000"/>
                    <a:lumOff val="5000"/>
                  </a:schemeClr>
                </a:solidFill>
                <a:latin typeface="Arial" panose="020B0604020202020204" pitchFamily="34" charset="0"/>
                <a:ea typeface="+mn-ea"/>
                <a:cs typeface="+mn-cs"/>
              </a:defRPr>
            </a:lvl1pPr>
            <a:lvl2pPr marL="742950" indent="-285750" eaLnBrk="1" hangingPunct="1">
              <a:buFont typeface="Courier New" panose="02070309020205020404" pitchFamily="49" charset="0"/>
              <a:buChar char="o"/>
              <a:defRPr sz="1800">
                <a:solidFill>
                  <a:schemeClr val="tx1">
                    <a:lumMod val="75000"/>
                    <a:lumOff val="25000"/>
                  </a:schemeClr>
                </a:solidFill>
                <a:latin typeface="+mn-lt"/>
                <a:ea typeface="+mn-ea"/>
                <a:cs typeface="+mn-cs"/>
              </a:defRPr>
            </a:lvl2pPr>
            <a:lvl3pPr marL="12001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3pPr>
            <a:lvl4pPr marL="16573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4pPr>
            <a:lvl5pPr marL="2114550" indent="-285750" eaLnBrk="1" hangingPunct="1">
              <a:buFont typeface="Arial" panose="020B0604020202020204" pitchFamily="34" charset="0"/>
              <a:buChar char="•"/>
              <a:defRPr sz="1400">
                <a:solidFill>
                  <a:schemeClr val="tx1">
                    <a:lumMod val="75000"/>
                    <a:lumOff val="25000"/>
                  </a:schemeClr>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US" sz="2400" b="1" kern="0" dirty="0">
                <a:solidFill>
                  <a:schemeClr val="accent2"/>
                </a:solidFill>
              </a:rPr>
              <a:t>Eligibility</a:t>
            </a:r>
            <a:r>
              <a:rPr lang="en-US" b="1" kern="0" dirty="0">
                <a:solidFill>
                  <a:schemeClr val="accent2"/>
                </a:solidFill>
              </a:rPr>
              <a:t> </a:t>
            </a:r>
          </a:p>
        </p:txBody>
      </p:sp>
    </p:spTree>
    <p:extLst>
      <p:ext uri="{BB962C8B-B14F-4D97-AF65-F5344CB8AC3E}">
        <p14:creationId xmlns:p14="http://schemas.microsoft.com/office/powerpoint/2010/main" val="955428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
        <p:nvSpPr>
          <p:cNvPr id="7" name="Text Placeholder 6">
            <a:extLst>
              <a:ext uri="{FF2B5EF4-FFF2-40B4-BE49-F238E27FC236}">
                <a16:creationId xmlns:a16="http://schemas.microsoft.com/office/drawing/2014/main" id="{587ECF9B-2F74-0B24-29EA-CFACB17C231A}"/>
              </a:ext>
            </a:extLst>
          </p:cNvPr>
          <p:cNvSpPr>
            <a:spLocks noGrp="1"/>
          </p:cNvSpPr>
          <p:nvPr>
            <p:ph type="body" sz="quarter" idx="13"/>
          </p:nvPr>
        </p:nvSpPr>
        <p:spPr/>
        <p:txBody>
          <a:bodyPr/>
          <a:lstStyle/>
          <a:p>
            <a:r>
              <a:rPr lang="en-US" b="1" dirty="0">
                <a:solidFill>
                  <a:schemeClr val="accent2"/>
                </a:solidFill>
              </a:rPr>
              <a:t>EQUIPMENT </a:t>
            </a:r>
          </a:p>
        </p:txBody>
      </p:sp>
      <p:sp>
        <p:nvSpPr>
          <p:cNvPr id="8" name="Text Placeholder 5">
            <a:extLst>
              <a:ext uri="{FF2B5EF4-FFF2-40B4-BE49-F238E27FC236}">
                <a16:creationId xmlns:a16="http://schemas.microsoft.com/office/drawing/2014/main" id="{6B4D6232-FF79-54CC-5077-EE94DDC4FA21}"/>
              </a:ext>
            </a:extLst>
          </p:cNvPr>
          <p:cNvSpPr>
            <a:spLocks noGrp="1"/>
          </p:cNvSpPr>
          <p:nvPr>
            <p:ph type="body" sz="quarter" idx="16"/>
          </p:nvPr>
        </p:nvSpPr>
        <p:spPr>
          <a:xfrm>
            <a:off x="292100" y="1408113"/>
            <a:ext cx="10995025" cy="4619625"/>
          </a:xfrm>
        </p:spPr>
        <p:txBody>
          <a:bodyPr>
            <a:noAutofit/>
          </a:bodyPr>
          <a:lstStyle/>
          <a:p>
            <a:r>
              <a:rPr lang="en-US" sz="2200" dirty="0">
                <a:solidFill>
                  <a:schemeClr val="tx2"/>
                </a:solidFill>
                <a:latin typeface="+mn-lt"/>
                <a:cs typeface="Calibri" panose="020F0502020204030204" pitchFamily="34" charset="0"/>
              </a:rPr>
              <a:t>Equipment can be funded if it </a:t>
            </a:r>
            <a:r>
              <a:rPr lang="en-US" sz="2200" b="1" i="1" dirty="0">
                <a:solidFill>
                  <a:schemeClr val="tx2"/>
                </a:solidFill>
                <a:latin typeface="+mn-lt"/>
                <a:cs typeface="Calibri" panose="020F0502020204030204" pitchFamily="34" charset="0"/>
              </a:rPr>
              <a:t>Provides Access</a:t>
            </a:r>
            <a:r>
              <a:rPr lang="en-US" sz="2200" dirty="0">
                <a:solidFill>
                  <a:schemeClr val="tx2"/>
                </a:solidFill>
                <a:latin typeface="+mn-lt"/>
                <a:cs typeface="Calibri" panose="020F0502020204030204" pitchFamily="34" charset="0"/>
              </a:rPr>
              <a:t> and/or </a:t>
            </a:r>
            <a:r>
              <a:rPr lang="en-US" sz="2200" b="1" i="1" dirty="0">
                <a:solidFill>
                  <a:schemeClr val="tx2"/>
                </a:solidFill>
                <a:latin typeface="+mn-lt"/>
                <a:cs typeface="Calibri" panose="020F0502020204030204" pitchFamily="34" charset="0"/>
              </a:rPr>
              <a:t>Promotes Independence.</a:t>
            </a:r>
            <a:r>
              <a:rPr lang="en-US" sz="2200" dirty="0">
                <a:solidFill>
                  <a:schemeClr val="tx2"/>
                </a:solidFill>
                <a:latin typeface="+mn-lt"/>
                <a:cs typeface="Calibri" panose="020F0502020204030204" pitchFamily="34" charset="0"/>
              </a:rPr>
              <a:t> </a:t>
            </a:r>
          </a:p>
          <a:p>
            <a:pPr lvl="1"/>
            <a:r>
              <a:rPr lang="en-US" sz="2000" u="sng" dirty="0">
                <a:solidFill>
                  <a:schemeClr val="tx2"/>
                </a:solidFill>
                <a:latin typeface="+mn-lt"/>
                <a:cs typeface="Calibri" panose="020F0502020204030204" pitchFamily="34" charset="0"/>
              </a:rPr>
              <a:t>Providing Access</a:t>
            </a:r>
            <a:r>
              <a:rPr lang="en-US" sz="2000" dirty="0">
                <a:solidFill>
                  <a:schemeClr val="tx2"/>
                </a:solidFill>
                <a:latin typeface="+mn-lt"/>
                <a:cs typeface="Calibri" panose="020F0502020204030204" pitchFamily="34" charset="0"/>
              </a:rPr>
              <a:t>: Adaptive strollers that are used as part of a program, are not given out to individuals and remain onsite; a transfer chair at a community pool; a stair lift, an examination table, or gynecological examination table in a rural area where no such equipment is available in that region, etc.</a:t>
            </a:r>
          </a:p>
          <a:p>
            <a:pPr lvl="1"/>
            <a:endParaRPr lang="en-US" sz="2000" dirty="0">
              <a:solidFill>
                <a:schemeClr val="tx2"/>
              </a:solidFill>
              <a:latin typeface="+mn-lt"/>
              <a:cs typeface="Calibri" panose="020F0502020204030204" pitchFamily="34" charset="0"/>
            </a:endParaRPr>
          </a:p>
          <a:p>
            <a:pPr lvl="1"/>
            <a:r>
              <a:rPr lang="en-US" sz="2000" u="sng" dirty="0">
                <a:solidFill>
                  <a:schemeClr val="tx2"/>
                </a:solidFill>
                <a:latin typeface="+mn-lt"/>
                <a:cs typeface="Calibri" panose="020F0502020204030204" pitchFamily="34" charset="0"/>
              </a:rPr>
              <a:t>Promoting Independence</a:t>
            </a:r>
            <a:r>
              <a:rPr lang="en-US" sz="2000" dirty="0">
                <a:solidFill>
                  <a:schemeClr val="tx2"/>
                </a:solidFill>
                <a:latin typeface="+mn-lt"/>
                <a:cs typeface="Calibri" panose="020F0502020204030204" pitchFamily="34" charset="0"/>
              </a:rPr>
              <a:t>: A scale (Knowing your weight promotes independence. It allows people to remain healthy, as being overweight can lead to a myriad of chronic health conditions.); Beach wheelchairs and adaptive bikes at a community park or sports wheelchairs for a community sports team (these examples could also fit under the area of providing access).</a:t>
            </a:r>
          </a:p>
          <a:p>
            <a:pPr marL="457200" lvl="1" indent="0">
              <a:buNone/>
            </a:pPr>
            <a:endParaRPr lang="en-US" sz="2000" dirty="0">
              <a:solidFill>
                <a:schemeClr val="tx2"/>
              </a:solidFill>
              <a:latin typeface="+mn-lt"/>
              <a:cs typeface="Calibri" panose="020F0502020204030204" pitchFamily="34" charset="0"/>
            </a:endParaRPr>
          </a:p>
          <a:p>
            <a:r>
              <a:rPr lang="en-US" sz="2200" dirty="0">
                <a:solidFill>
                  <a:schemeClr val="tx2"/>
                </a:solidFill>
                <a:latin typeface="+mn-lt"/>
                <a:cs typeface="Calibri" panose="020F0502020204030204" pitchFamily="34" charset="0"/>
              </a:rPr>
              <a:t>Equipment may be purchased under the Nursing Home </a:t>
            </a:r>
            <a:r>
              <a:rPr lang="en-US" sz="2200" dirty="0">
                <a:solidFill>
                  <a:schemeClr val="tx2"/>
                </a:solidFill>
                <a:latin typeface="Calibri" panose="020F0502020204030204" pitchFamily="34" charset="0"/>
                <a:cs typeface="Calibri" panose="020F0502020204030204" pitchFamily="34" charset="0"/>
              </a:rPr>
              <a:t>Transition grant program. See allowable expenses pertaining to that program</a:t>
            </a:r>
            <a:endParaRPr lang="en-US" sz="1300" b="1" kern="1200" dirty="0">
              <a:solidFill>
                <a:prstClr val="black"/>
              </a:solidFill>
              <a:latin typeface="Calibri"/>
            </a:endParaRPr>
          </a:p>
          <a:p>
            <a:pPr marL="0" indent="0">
              <a:buNone/>
            </a:pPr>
            <a:endParaRPr lang="en-US" sz="2000" dirty="0"/>
          </a:p>
        </p:txBody>
      </p:sp>
    </p:spTree>
    <p:extLst>
      <p:ext uri="{BB962C8B-B14F-4D97-AF65-F5344CB8AC3E}">
        <p14:creationId xmlns:p14="http://schemas.microsoft.com/office/powerpoint/2010/main" val="3918214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6A683C-0C68-D593-22E4-14CDE66AF86B}"/>
              </a:ext>
            </a:extLst>
          </p:cNvPr>
          <p:cNvPicPr>
            <a:picLocks noChangeAspect="1"/>
          </p:cNvPicPr>
          <p:nvPr/>
        </p:nvPicPr>
        <p:blipFill>
          <a:blip r:embed="rId3"/>
          <a:stretch>
            <a:fillRect/>
          </a:stretch>
        </p:blipFill>
        <p:spPr>
          <a:xfrm>
            <a:off x="1100666" y="1371600"/>
            <a:ext cx="9990668" cy="4495800"/>
          </a:xfrm>
          <a:prstGeom prst="rect">
            <a:avLst/>
          </a:prstGeom>
        </p:spPr>
      </p:pic>
    </p:spTree>
    <p:extLst>
      <p:ext uri="{BB962C8B-B14F-4D97-AF65-F5344CB8AC3E}">
        <p14:creationId xmlns:p14="http://schemas.microsoft.com/office/powerpoint/2010/main" val="13017075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a:off x="0" y="425450"/>
            <a:ext cx="6308725" cy="1082675"/>
          </a:xfrm>
        </p:spPr>
        <p:txBody>
          <a:bodyPr/>
          <a:lstStyle/>
          <a:p>
            <a:r>
              <a:rPr lang="en-US" sz="4000" b="0" dirty="0"/>
              <a:t>Funding Restrictions</a:t>
            </a:r>
          </a:p>
        </p:txBody>
      </p:sp>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4294967295"/>
          </p:nvPr>
        </p:nvSpPr>
        <p:spPr>
          <a:xfrm>
            <a:off x="0" y="1828800"/>
            <a:ext cx="11595100" cy="4343400"/>
          </a:xfrm>
        </p:spPr>
        <p:txBody>
          <a:bodyPr>
            <a:noAutofit/>
          </a:bodyPr>
          <a:lstStyle/>
          <a:p>
            <a:pPr marL="342900" lvl="0" indent="-342900" algn="l" rtl="0">
              <a:spcBef>
                <a:spcPct val="20000"/>
              </a:spcBef>
            </a:pPr>
            <a:r>
              <a:rPr lang="en-US" sz="3200" kern="1200" dirty="0">
                <a:solidFill>
                  <a:prstClr val="black"/>
                </a:solidFill>
                <a:ea typeface="BatangChe" panose="020B0503020000020004" pitchFamily="49" charset="-127"/>
              </a:rPr>
              <a:t>The development of prototypes for the invention of equipment or other research and developmental activities involving intellectual property rights.</a:t>
            </a:r>
          </a:p>
          <a:p>
            <a:pPr marL="342900" lvl="0" indent="-342900" algn="l" rtl="0">
              <a:spcBef>
                <a:spcPct val="20000"/>
              </a:spcBef>
            </a:pPr>
            <a:endParaRPr lang="en-US" sz="3200" b="1" u="sng" kern="1200" dirty="0">
              <a:solidFill>
                <a:prstClr val="black"/>
              </a:solidFill>
              <a:latin typeface="Calibri"/>
            </a:endParaRPr>
          </a:p>
          <a:p>
            <a:pPr marL="342900" lvl="0" indent="-342900" algn="l" rtl="0">
              <a:spcBef>
                <a:spcPct val="20000"/>
              </a:spcBef>
            </a:pPr>
            <a:r>
              <a:rPr lang="en-US" sz="3200" b="1" u="sng" kern="1200" dirty="0">
                <a:solidFill>
                  <a:prstClr val="black"/>
                </a:solidFill>
              </a:rPr>
              <a:t>Construction of Buildings/Major Construction</a:t>
            </a:r>
            <a:endParaRPr lang="en-US" sz="3200" kern="1200" dirty="0">
              <a:solidFill>
                <a:prstClr val="black"/>
              </a:solidFill>
            </a:endParaRP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1300" b="1" kern="1200" dirty="0">
              <a:solidFill>
                <a:prstClr val="black"/>
              </a:solidFill>
              <a:latin typeface="Calibri"/>
            </a:endParaRPr>
          </a:p>
          <a:p>
            <a:pPr marL="0" indent="0">
              <a:buNone/>
            </a:pPr>
            <a:endParaRPr lang="en-US" sz="2000" dirty="0"/>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Tree>
    <p:extLst>
      <p:ext uri="{BB962C8B-B14F-4D97-AF65-F5344CB8AC3E}">
        <p14:creationId xmlns:p14="http://schemas.microsoft.com/office/powerpoint/2010/main" val="812125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a:off x="0" y="425450"/>
            <a:ext cx="6308725" cy="1082675"/>
          </a:xfrm>
        </p:spPr>
        <p:txBody>
          <a:bodyPr/>
          <a:lstStyle/>
          <a:p>
            <a:r>
              <a:rPr lang="en-US" sz="4000" b="0" dirty="0"/>
              <a:t>Funding Restrictions</a:t>
            </a:r>
          </a:p>
        </p:txBody>
      </p:sp>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4294967295"/>
          </p:nvPr>
        </p:nvSpPr>
        <p:spPr>
          <a:xfrm>
            <a:off x="304800" y="1090514"/>
            <a:ext cx="11214100" cy="4343400"/>
          </a:xfrm>
        </p:spPr>
        <p:txBody>
          <a:bodyPr>
            <a:noAutofit/>
          </a:bodyPr>
          <a:lstStyle/>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b="1" kern="1200" dirty="0">
              <a:solidFill>
                <a:prstClr val="black"/>
              </a:solidFill>
              <a:cs typeface="Calibri" panose="020F0502020204030204" pitchFamily="34" charset="0"/>
            </a:endParaRPr>
          </a:p>
          <a:p>
            <a:r>
              <a:rPr lang="en-US" sz="2400" b="1" u="sng" dirty="0">
                <a:solidFill>
                  <a:schemeClr val="tx1"/>
                </a:solidFill>
                <a:cs typeface="Calibri" panose="020F0502020204030204" pitchFamily="34" charset="0"/>
              </a:rPr>
              <a:t>New Playground Construction</a:t>
            </a:r>
            <a:endParaRPr lang="en-US" sz="2400" dirty="0">
              <a:solidFill>
                <a:schemeClr val="tx1"/>
              </a:solidFill>
              <a:cs typeface="Calibri" panose="020F0502020204030204" pitchFamily="34" charset="0"/>
            </a:endParaRPr>
          </a:p>
          <a:p>
            <a:pPr lvl="1"/>
            <a:r>
              <a:rPr lang="en-US" sz="2200" dirty="0">
                <a:solidFill>
                  <a:schemeClr val="tx1"/>
                </a:solidFill>
                <a:cs typeface="Calibri" panose="020F0502020204030204" pitchFamily="34" charset="0"/>
              </a:rPr>
              <a:t>The construction of new playgrounds is not eligible for funding. </a:t>
            </a:r>
            <a:r>
              <a:rPr lang="en-US" sz="2200" b="1" dirty="0">
                <a:solidFill>
                  <a:schemeClr val="tx1"/>
                </a:solidFill>
                <a:cs typeface="Calibri" panose="020F0502020204030204" pitchFamily="34" charset="0"/>
              </a:rPr>
              <a:t>We cannot fund the installation of a new playground on land where a playground did not already exist.</a:t>
            </a:r>
            <a:endParaRPr lang="en-US" sz="2200" dirty="0">
              <a:solidFill>
                <a:schemeClr val="tx1"/>
              </a:solidFill>
              <a:cs typeface="Calibri" panose="020F0502020204030204" pitchFamily="34" charset="0"/>
            </a:endParaRPr>
          </a:p>
          <a:p>
            <a:pPr lvl="1"/>
            <a:r>
              <a:rPr lang="en-US" sz="2200" dirty="0">
                <a:solidFill>
                  <a:schemeClr val="tx1"/>
                </a:solidFill>
                <a:cs typeface="Calibri" panose="020F0502020204030204" pitchFamily="34" charset="0"/>
              </a:rPr>
              <a:t>However, funds may support the modification of older, non-accessible playgrounds or parks.</a:t>
            </a:r>
          </a:p>
          <a:p>
            <a:pPr lvl="2"/>
            <a:r>
              <a:rPr lang="en-US" sz="2200" dirty="0">
                <a:solidFill>
                  <a:schemeClr val="tx1"/>
                </a:solidFill>
                <a:cs typeface="Calibri" panose="020F0502020204030204" pitchFamily="34" charset="0"/>
              </a:rPr>
              <a:t>Requesting funds for the replacement of older, non-accessible playground equipment or ground covering are eligible for an </a:t>
            </a:r>
            <a:r>
              <a:rPr lang="en-US" sz="2200" u="sng" dirty="0">
                <a:solidFill>
                  <a:schemeClr val="tx1"/>
                </a:solidFill>
                <a:cs typeface="Calibri" panose="020F0502020204030204" pitchFamily="34" charset="0"/>
              </a:rPr>
              <a:t>existing</a:t>
            </a:r>
            <a:r>
              <a:rPr lang="en-US" sz="2200" dirty="0">
                <a:solidFill>
                  <a:schemeClr val="tx1"/>
                </a:solidFill>
                <a:cs typeface="Calibri" panose="020F0502020204030204" pitchFamily="34" charset="0"/>
              </a:rPr>
              <a:t> playground.</a:t>
            </a:r>
          </a:p>
          <a:p>
            <a:pPr lvl="2"/>
            <a:r>
              <a:rPr lang="en-US" sz="2200" dirty="0">
                <a:solidFill>
                  <a:schemeClr val="tx1"/>
                </a:solidFill>
                <a:cs typeface="Calibri" panose="020F0502020204030204" pitchFamily="34" charset="0"/>
              </a:rPr>
              <a:t>Minor relocations of playgrounds are allowable.</a:t>
            </a:r>
          </a:p>
          <a:p>
            <a:pPr lvl="1"/>
            <a:endParaRPr lang="en-US" sz="1600" dirty="0"/>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1600200" y="966886"/>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Tree>
    <p:extLst>
      <p:ext uri="{BB962C8B-B14F-4D97-AF65-F5344CB8AC3E}">
        <p14:creationId xmlns:p14="http://schemas.microsoft.com/office/powerpoint/2010/main" val="1171227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BEE884-7849-791C-8077-106BBE6EF233}"/>
              </a:ext>
            </a:extLst>
          </p:cNvPr>
          <p:cNvPicPr>
            <a:picLocks noChangeAspect="1"/>
          </p:cNvPicPr>
          <p:nvPr/>
        </p:nvPicPr>
        <p:blipFill>
          <a:blip r:embed="rId3"/>
          <a:stretch>
            <a:fillRect/>
          </a:stretch>
        </p:blipFill>
        <p:spPr>
          <a:xfrm>
            <a:off x="304800" y="1219200"/>
            <a:ext cx="10901778" cy="4953000"/>
          </a:xfrm>
          <a:prstGeom prst="rect">
            <a:avLst/>
          </a:prstGeom>
        </p:spPr>
      </p:pic>
    </p:spTree>
    <p:extLst>
      <p:ext uri="{BB962C8B-B14F-4D97-AF65-F5344CB8AC3E}">
        <p14:creationId xmlns:p14="http://schemas.microsoft.com/office/powerpoint/2010/main" val="165463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329902-192D-2136-3EA2-E615FDFCB0B8}"/>
              </a:ext>
            </a:extLst>
          </p:cNvPr>
          <p:cNvPicPr>
            <a:picLocks noChangeAspect="1"/>
          </p:cNvPicPr>
          <p:nvPr/>
        </p:nvPicPr>
        <p:blipFill>
          <a:blip r:embed="rId3"/>
          <a:stretch>
            <a:fillRect/>
          </a:stretch>
        </p:blipFill>
        <p:spPr>
          <a:xfrm>
            <a:off x="396706" y="1931540"/>
            <a:ext cx="11560078" cy="3554860"/>
          </a:xfrm>
          <a:prstGeom prst="rect">
            <a:avLst/>
          </a:prstGeom>
        </p:spPr>
      </p:pic>
      <p:sp>
        <p:nvSpPr>
          <p:cNvPr id="2" name="Arrow: Left 1">
            <a:extLst>
              <a:ext uri="{FF2B5EF4-FFF2-40B4-BE49-F238E27FC236}">
                <a16:creationId xmlns:a16="http://schemas.microsoft.com/office/drawing/2014/main" id="{B60B31BC-461E-4AB4-9DC8-0DCC4E7A2CAA}"/>
              </a:ext>
            </a:extLst>
          </p:cNvPr>
          <p:cNvSpPr/>
          <p:nvPr/>
        </p:nvSpPr>
        <p:spPr>
          <a:xfrm>
            <a:off x="1066800" y="2514600"/>
            <a:ext cx="685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846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03963-0F67-C941-404B-C7F76631D3E9}"/>
              </a:ext>
            </a:extLst>
          </p:cNvPr>
          <p:cNvPicPr>
            <a:picLocks noChangeAspect="1"/>
          </p:cNvPicPr>
          <p:nvPr/>
        </p:nvPicPr>
        <p:blipFill>
          <a:blip r:embed="rId3"/>
          <a:stretch>
            <a:fillRect/>
          </a:stretch>
        </p:blipFill>
        <p:spPr>
          <a:xfrm>
            <a:off x="152400" y="685800"/>
            <a:ext cx="11887200" cy="5334000"/>
          </a:xfrm>
          <a:prstGeom prst="rect">
            <a:avLst/>
          </a:prstGeom>
        </p:spPr>
      </p:pic>
      <p:sp>
        <p:nvSpPr>
          <p:cNvPr id="6" name="Arrow: Left 5">
            <a:extLst>
              <a:ext uri="{FF2B5EF4-FFF2-40B4-BE49-F238E27FC236}">
                <a16:creationId xmlns:a16="http://schemas.microsoft.com/office/drawing/2014/main" id="{E0384927-18D0-D206-BB11-24F2BD0A51D9}"/>
              </a:ext>
            </a:extLst>
          </p:cNvPr>
          <p:cNvSpPr/>
          <p:nvPr/>
        </p:nvSpPr>
        <p:spPr>
          <a:xfrm>
            <a:off x="1066800" y="2590800"/>
            <a:ext cx="597408" cy="408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8616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4F7C035-C99B-21CD-47BF-3A72EE5A65DA}"/>
              </a:ext>
            </a:extLst>
          </p:cNvPr>
          <p:cNvSpPr>
            <a:spLocks noGrp="1"/>
          </p:cNvSpPr>
          <p:nvPr>
            <p:ph type="body" sz="quarter" idx="16"/>
          </p:nvPr>
        </p:nvSpPr>
        <p:spPr>
          <a:xfrm>
            <a:off x="292100" y="1407963"/>
            <a:ext cx="11671300" cy="4620256"/>
          </a:xfrm>
        </p:spPr>
        <p:txBody>
          <a:bodyPr/>
          <a:lstStyle/>
          <a:p>
            <a:pPr marL="0" indent="0">
              <a:buNone/>
            </a:pPr>
            <a:r>
              <a:rPr lang="en-US" sz="2800" dirty="0"/>
              <a:t>The Christopher &amp; Dana Reeve Foundation is </a:t>
            </a:r>
            <a:r>
              <a:rPr lang="en-US" sz="2800" b="1" dirty="0"/>
              <a:t>paralysis-focused</a:t>
            </a:r>
            <a:r>
              <a:rPr lang="en-US" sz="2800" dirty="0"/>
              <a:t>, and as such, our </a:t>
            </a:r>
            <a:r>
              <a:rPr lang="en-US" sz="2800" b="1" dirty="0"/>
              <a:t>grant funding must be targeted to projects that will serve individuals living with paralysis, their families, and caregivers.</a:t>
            </a:r>
          </a:p>
          <a:p>
            <a:pPr marL="0" indent="0">
              <a:buNone/>
            </a:pPr>
            <a:endParaRPr lang="en-US" sz="2800" b="1" dirty="0"/>
          </a:p>
          <a:p>
            <a:pPr marL="0" indent="0">
              <a:buNone/>
            </a:pPr>
            <a:r>
              <a:rPr lang="en-US" sz="2800" dirty="0"/>
              <a:t>The Reeve Foundation uses a functional definition of paralysis: difficulty and/or inability to use arms and/or legs due to neurological conditions including (but not limited to) spinal cord injury, traumatic brain injury, stroke, cerebral palsy, spina bifida, ALS, post-polio syndrome, etc. </a:t>
            </a:r>
          </a:p>
          <a:p>
            <a:endParaRPr lang="en-US" dirty="0"/>
          </a:p>
        </p:txBody>
      </p:sp>
      <p:sp>
        <p:nvSpPr>
          <p:cNvPr id="2" name="Title 1">
            <a:extLst>
              <a:ext uri="{FF2B5EF4-FFF2-40B4-BE49-F238E27FC236}">
                <a16:creationId xmlns:a16="http://schemas.microsoft.com/office/drawing/2014/main" id="{889F9617-7C4E-3E21-9CB3-25D63035BA98}"/>
              </a:ext>
            </a:extLst>
          </p:cNvPr>
          <p:cNvSpPr>
            <a:spLocks noGrp="1"/>
          </p:cNvSpPr>
          <p:nvPr>
            <p:ph type="body" sz="quarter" idx="13"/>
          </p:nvPr>
        </p:nvSpPr>
        <p:spPr/>
        <p:txBody>
          <a:bodyPr>
            <a:normAutofit fontScale="92500"/>
          </a:bodyPr>
          <a:lstStyle/>
          <a:p>
            <a:r>
              <a:rPr lang="en-US" b="0" dirty="0">
                <a:solidFill>
                  <a:srgbClr val="C00000"/>
                </a:solidFill>
              </a:rPr>
              <a:t>Introduction to the Reeve Foundation</a:t>
            </a:r>
          </a:p>
        </p:txBody>
      </p:sp>
      <p:pic>
        <p:nvPicPr>
          <p:cNvPr id="5" name="Picture 4">
            <a:extLst>
              <a:ext uri="{FF2B5EF4-FFF2-40B4-BE49-F238E27FC236}">
                <a16:creationId xmlns:a16="http://schemas.microsoft.com/office/drawing/2014/main" id="{4E7A7A2A-C1C6-EF80-F814-9A3C11A73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470647"/>
          </a:xfrm>
          <a:prstGeom prst="rect">
            <a:avLst/>
          </a:prstGeom>
        </p:spPr>
      </p:pic>
    </p:spTree>
    <p:extLst>
      <p:ext uri="{BB962C8B-B14F-4D97-AF65-F5344CB8AC3E}">
        <p14:creationId xmlns:p14="http://schemas.microsoft.com/office/powerpoint/2010/main" val="27696629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92F09C-CACE-A504-BA54-A3540A50C5A8}"/>
              </a:ext>
            </a:extLst>
          </p:cNvPr>
          <p:cNvPicPr>
            <a:picLocks noChangeAspect="1"/>
          </p:cNvPicPr>
          <p:nvPr/>
        </p:nvPicPr>
        <p:blipFill>
          <a:blip r:embed="rId3"/>
          <a:stretch>
            <a:fillRect/>
          </a:stretch>
        </p:blipFill>
        <p:spPr>
          <a:xfrm>
            <a:off x="152400" y="533400"/>
            <a:ext cx="11887200" cy="5562600"/>
          </a:xfrm>
          <a:prstGeom prst="rect">
            <a:avLst/>
          </a:prstGeom>
        </p:spPr>
      </p:pic>
      <p:sp>
        <p:nvSpPr>
          <p:cNvPr id="2" name="TextBox 1">
            <a:extLst>
              <a:ext uri="{FF2B5EF4-FFF2-40B4-BE49-F238E27FC236}">
                <a16:creationId xmlns:a16="http://schemas.microsoft.com/office/drawing/2014/main" id="{A5EAFD93-0EA3-C78C-5DF1-70C89F131980}"/>
              </a:ext>
            </a:extLst>
          </p:cNvPr>
          <p:cNvSpPr txBox="1"/>
          <p:nvPr/>
        </p:nvSpPr>
        <p:spPr>
          <a:xfrm>
            <a:off x="990600" y="1828800"/>
            <a:ext cx="9982200" cy="10668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CE084493-E232-0B1E-9295-B55E03220DD6}"/>
              </a:ext>
            </a:extLst>
          </p:cNvPr>
          <p:cNvSpPr txBox="1"/>
          <p:nvPr/>
        </p:nvSpPr>
        <p:spPr>
          <a:xfrm>
            <a:off x="876300" y="1583757"/>
            <a:ext cx="10210800" cy="1384995"/>
          </a:xfrm>
          <a:prstGeom prst="rect">
            <a:avLst/>
          </a:prstGeom>
          <a:noFill/>
        </p:spPr>
        <p:txBody>
          <a:bodyPr wrap="square">
            <a:spAutoFit/>
          </a:bodyPr>
          <a:lstStyle/>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Provide a simple and short summary of the project, which outlines the why (need), what (activities, offerings), and how (Reeve funding support) of your project. I suggest keeping it simple as other specific project components, like timeline, goals, impact, etc. are covered under different sections of the application. For example, We currently have 20 people with paralysis as registered users of our fitness equipment at no cost. One of our most popular equipment X is old and failing. We are the only organization in a 20-mile radius to offer this opportunity. The installation and use of new equipment X will allow us to safely provide services to individuals with paralysis. The fitness opportunity benefits both mentally and physically. This equipment has had a proven positive impact on the health, fitness, and QoL of our participants with paralysis. Equipment X would be installed at the X facility, located at X address. The anticipated date of installation is X. The requested Reeve funding will support the purchase of equipment X.</a:t>
            </a:r>
          </a:p>
        </p:txBody>
      </p:sp>
    </p:spTree>
    <p:extLst>
      <p:ext uri="{BB962C8B-B14F-4D97-AF65-F5344CB8AC3E}">
        <p14:creationId xmlns:p14="http://schemas.microsoft.com/office/powerpoint/2010/main" val="94290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993948-E878-C06B-F9B8-03D91902FAB0}"/>
              </a:ext>
            </a:extLst>
          </p:cNvPr>
          <p:cNvPicPr>
            <a:picLocks noChangeAspect="1"/>
          </p:cNvPicPr>
          <p:nvPr/>
        </p:nvPicPr>
        <p:blipFill>
          <a:blip r:embed="rId3"/>
          <a:stretch>
            <a:fillRect/>
          </a:stretch>
        </p:blipFill>
        <p:spPr>
          <a:xfrm>
            <a:off x="43150" y="140677"/>
            <a:ext cx="11676410" cy="5879123"/>
          </a:xfrm>
          <a:prstGeom prst="rect">
            <a:avLst/>
          </a:prstGeom>
        </p:spPr>
      </p:pic>
      <p:sp>
        <p:nvSpPr>
          <p:cNvPr id="11" name="TextBox 10">
            <a:extLst>
              <a:ext uri="{FF2B5EF4-FFF2-40B4-BE49-F238E27FC236}">
                <a16:creationId xmlns:a16="http://schemas.microsoft.com/office/drawing/2014/main" id="{42BBE212-5599-F775-4B05-29DCB7B60798}"/>
              </a:ext>
            </a:extLst>
          </p:cNvPr>
          <p:cNvSpPr txBox="1"/>
          <p:nvPr/>
        </p:nvSpPr>
        <p:spPr>
          <a:xfrm>
            <a:off x="228600" y="5029200"/>
            <a:ext cx="11490960" cy="646331"/>
          </a:xfrm>
          <a:prstGeom prst="rect">
            <a:avLst/>
          </a:prstGeom>
          <a:noFill/>
        </p:spPr>
        <p:txBody>
          <a:bodyPr wrap="square">
            <a:spAutoFit/>
          </a:bodyPr>
          <a:lstStyle/>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What impact will the project have on the target population? Their family members/caregivers? </a:t>
            </a:r>
          </a:p>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For example, the free beach access program will have a long-lasting impact on people with paralysis and their caregivers. The program will provide a feeling of inclusion and connection with others in a fun and safe environment. The project would create an opportunity for all to make long-lasting memories.</a:t>
            </a:r>
          </a:p>
        </p:txBody>
      </p:sp>
      <p:sp>
        <p:nvSpPr>
          <p:cNvPr id="12" name="Arrow: Left 11">
            <a:extLst>
              <a:ext uri="{FF2B5EF4-FFF2-40B4-BE49-F238E27FC236}">
                <a16:creationId xmlns:a16="http://schemas.microsoft.com/office/drawing/2014/main" id="{C064B491-9DBF-8D17-8D11-5F11F19DC9DE}"/>
              </a:ext>
            </a:extLst>
          </p:cNvPr>
          <p:cNvSpPr/>
          <p:nvPr/>
        </p:nvSpPr>
        <p:spPr>
          <a:xfrm>
            <a:off x="838200" y="2286000"/>
            <a:ext cx="749808" cy="4084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5614157-D903-FC45-5592-2DD90B146BA8}"/>
              </a:ext>
            </a:extLst>
          </p:cNvPr>
          <p:cNvSpPr txBox="1"/>
          <p:nvPr/>
        </p:nvSpPr>
        <p:spPr>
          <a:xfrm>
            <a:off x="484632" y="533400"/>
            <a:ext cx="11277600" cy="923330"/>
          </a:xfrm>
          <a:prstGeom prst="rect">
            <a:avLst/>
          </a:prstGeom>
          <a:noFill/>
        </p:spPr>
        <p:txBody>
          <a:bodyPr wrap="square">
            <a:spAutoFit/>
          </a:bodyPr>
          <a:lstStyle/>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What is it that you want to achieve as a result of this project and what will you be doing to achieve them? </a:t>
            </a:r>
          </a:p>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For example: Increase access to fitness opportunities for people with paralysis by offering X # of free fitness training classes or memberships to our facilities to people with paralysis. These classes will be led by certified professionals who will assist participants in achieving their individual goals.</a:t>
            </a:r>
          </a:p>
          <a:p>
            <a:pPr marL="0" marR="0">
              <a:spcBef>
                <a:spcPts val="0"/>
              </a:spcBef>
              <a:spcAft>
                <a:spcPts val="0"/>
              </a:spcAft>
            </a:pPr>
            <a:r>
              <a:rPr lang="en-US" sz="1600" kern="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511352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3E6BE4-BDEF-3EBD-682B-28D22B12D771}"/>
              </a:ext>
            </a:extLst>
          </p:cNvPr>
          <p:cNvPicPr>
            <a:picLocks noChangeAspect="1"/>
          </p:cNvPicPr>
          <p:nvPr/>
        </p:nvPicPr>
        <p:blipFill>
          <a:blip r:embed="rId3"/>
          <a:stretch>
            <a:fillRect/>
          </a:stretch>
        </p:blipFill>
        <p:spPr>
          <a:xfrm>
            <a:off x="228600" y="971336"/>
            <a:ext cx="11582400" cy="5048463"/>
          </a:xfrm>
          <a:prstGeom prst="rect">
            <a:avLst/>
          </a:prstGeom>
        </p:spPr>
      </p:pic>
    </p:spTree>
    <p:extLst>
      <p:ext uri="{BB962C8B-B14F-4D97-AF65-F5344CB8AC3E}">
        <p14:creationId xmlns:p14="http://schemas.microsoft.com/office/powerpoint/2010/main" val="3417179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13B45-8A08-F9F0-C10A-75C3DC45C92F}"/>
              </a:ext>
            </a:extLst>
          </p:cNvPr>
          <p:cNvPicPr>
            <a:picLocks noChangeAspect="1"/>
          </p:cNvPicPr>
          <p:nvPr/>
        </p:nvPicPr>
        <p:blipFill>
          <a:blip r:embed="rId3"/>
          <a:stretch>
            <a:fillRect/>
          </a:stretch>
        </p:blipFill>
        <p:spPr>
          <a:xfrm>
            <a:off x="1524000" y="685800"/>
            <a:ext cx="10246920" cy="5410200"/>
          </a:xfrm>
          <a:prstGeom prst="rect">
            <a:avLst/>
          </a:prstGeom>
        </p:spPr>
      </p:pic>
    </p:spTree>
    <p:extLst>
      <p:ext uri="{BB962C8B-B14F-4D97-AF65-F5344CB8AC3E}">
        <p14:creationId xmlns:p14="http://schemas.microsoft.com/office/powerpoint/2010/main" val="2043759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021681-2048-3910-2C72-23D4DB1F87EE}"/>
              </a:ext>
            </a:extLst>
          </p:cNvPr>
          <p:cNvSpPr txBox="1"/>
          <p:nvPr/>
        </p:nvSpPr>
        <p:spPr>
          <a:xfrm>
            <a:off x="3048000" y="1243786"/>
            <a:ext cx="6096000" cy="4370427"/>
          </a:xfrm>
          <a:prstGeom prst="rect">
            <a:avLst/>
          </a:prstGeom>
          <a:noFill/>
        </p:spPr>
        <p:txBody>
          <a:bodyPr wrap="square">
            <a:spAutoFit/>
          </a:bodyPr>
          <a:lstStyle/>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6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Disability Counts Data Finder</a:t>
            </a:r>
            <a:r>
              <a:rPr lang="en-US" sz="1600" dirty="0">
                <a:effectLst/>
                <a:latin typeface="Calibri" panose="020F0502020204030204" pitchFamily="34" charset="0"/>
                <a:ea typeface="Times New Roman" panose="02020603050405020304" pitchFamily="18" charset="0"/>
                <a:cs typeface="Calibri" panose="020F0502020204030204" pitchFamily="34" charset="0"/>
              </a:rPr>
              <a:t>. This online tool lets you view and download disability data for every country in the United States. The data includes disability rates, types of disability, whether the county is classified as rural or urban, and population.</a:t>
            </a:r>
          </a:p>
          <a:p>
            <a:pPr marL="742950" marR="0" lvl="1" indent="-285750">
              <a:spcBef>
                <a:spcPts val="0"/>
              </a:spcBef>
              <a:spcAft>
                <a:spcPts val="0"/>
              </a:spcAft>
              <a:buFont typeface="Courier New" panose="02070309020205020404" pitchFamily="49" charset="0"/>
              <a:buChar char="o"/>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Map Series: Disability in America</a:t>
            </a:r>
            <a:r>
              <a:rPr lang="en-US" sz="1600" dirty="0">
                <a:effectLst/>
                <a:latin typeface="Calibri" panose="020F0502020204030204" pitchFamily="34" charset="0"/>
                <a:ea typeface="Times New Roman" panose="02020603050405020304" pitchFamily="18" charset="0"/>
                <a:cs typeface="Calibri" panose="020F0502020204030204" pitchFamily="34" charset="0"/>
              </a:rPr>
              <a:t>. This is a set of maps that show information about disabilities. The maps show the rates of disability for every county in the United States. There are maps for many topics, including veterans, poverty, and employment. There are also maps for different kinds of disabilities including hearing, seeing, waking, cognitive, self-care, and independent living.</a:t>
            </a:r>
          </a:p>
          <a:p>
            <a:pPr marL="742950" marR="0" lvl="1" indent="-285750">
              <a:spcBef>
                <a:spcPts val="0"/>
              </a:spcBef>
              <a:spcAft>
                <a:spcPts val="0"/>
              </a:spcAft>
              <a:buFont typeface="Courier New" panose="02070309020205020404" pitchFamily="49" charset="0"/>
              <a:buChar char="o"/>
            </a:pPr>
            <a:endParaRPr lang="en-US" sz="1600" dirty="0">
              <a:effectLst/>
              <a:latin typeface="Calibri" panose="020F0502020204030204" pitchFamily="34" charset="0"/>
              <a:ea typeface="Times New Roman" panose="02020603050405020304" pitchFamily="18" charset="0"/>
              <a:cs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6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5"/>
              </a:rPr>
              <a:t>Rural Health Grants Eligibility Analyzer</a:t>
            </a:r>
            <a:r>
              <a:rPr lang="en-US" sz="1600" dirty="0">
                <a:effectLst/>
                <a:latin typeface="Calibri" panose="020F0502020204030204" pitchFamily="34" charset="0"/>
                <a:ea typeface="Times New Roman" panose="02020603050405020304" pitchFamily="18" charset="0"/>
                <a:cs typeface="Calibri" panose="020F0502020204030204" pitchFamily="34" charset="0"/>
              </a:rPr>
              <a:t> from the Health Resources and Services Administration (HRSA).</a:t>
            </a:r>
          </a:p>
          <a:p>
            <a:pPr marL="0" marR="0">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id="{3CE1F3CA-846C-2A8D-388C-B6FBA8EF9DA3}"/>
              </a:ext>
            </a:extLst>
          </p:cNvPr>
          <p:cNvSpPr txBox="1"/>
          <p:nvPr/>
        </p:nvSpPr>
        <p:spPr>
          <a:xfrm>
            <a:off x="4076700" y="685800"/>
            <a:ext cx="4038600" cy="646331"/>
          </a:xfrm>
          <a:prstGeom prst="rect">
            <a:avLst/>
          </a:prstGeom>
          <a:noFill/>
        </p:spPr>
        <p:txBody>
          <a:bodyPr wrap="square" rtlCol="0">
            <a:spAutoFit/>
          </a:bodyPr>
          <a:lstStyle/>
          <a:p>
            <a:pPr algn="ctr"/>
            <a:r>
              <a:rPr lang="en-US" b="1" dirty="0">
                <a:solidFill>
                  <a:schemeClr val="accent2"/>
                </a:solidFill>
                <a:latin typeface="Arial" panose="020B0604020202020204" pitchFamily="34" charset="0"/>
                <a:cs typeface="Arial" panose="020B0604020202020204" pitchFamily="34" charset="0"/>
              </a:rPr>
              <a:t>WHERE TO FIND AREA DATA</a:t>
            </a:r>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586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5BFD50-DED0-3D30-168D-6ED6CD83C28F}"/>
              </a:ext>
            </a:extLst>
          </p:cNvPr>
          <p:cNvPicPr>
            <a:picLocks noChangeAspect="1"/>
          </p:cNvPicPr>
          <p:nvPr/>
        </p:nvPicPr>
        <p:blipFill>
          <a:blip r:embed="rId3"/>
          <a:stretch>
            <a:fillRect/>
          </a:stretch>
        </p:blipFill>
        <p:spPr>
          <a:xfrm>
            <a:off x="780589" y="1371600"/>
            <a:ext cx="10630821" cy="3124200"/>
          </a:xfrm>
          <a:prstGeom prst="rect">
            <a:avLst/>
          </a:prstGeom>
        </p:spPr>
      </p:pic>
      <p:sp>
        <p:nvSpPr>
          <p:cNvPr id="4" name="TextBox 3">
            <a:extLst>
              <a:ext uri="{FF2B5EF4-FFF2-40B4-BE49-F238E27FC236}">
                <a16:creationId xmlns:a16="http://schemas.microsoft.com/office/drawing/2014/main" id="{58A23DE7-1D24-C910-84B8-87C8F13EF529}"/>
              </a:ext>
            </a:extLst>
          </p:cNvPr>
          <p:cNvSpPr txBox="1"/>
          <p:nvPr/>
        </p:nvSpPr>
        <p:spPr>
          <a:xfrm>
            <a:off x="1066800" y="2362200"/>
            <a:ext cx="10344610" cy="1846659"/>
          </a:xfrm>
          <a:prstGeom prst="rect">
            <a:avLst/>
          </a:prstGeom>
          <a:noFill/>
        </p:spPr>
        <p:txBody>
          <a:bodyPr wrap="square">
            <a:spAutoFit/>
          </a:bodyPr>
          <a:lstStyle/>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You will need to identify the approach to take to achieve expected goals/outcomes. Based on what you expect to achieve through this project, How will you measure the benefits of the project?  For example, if your goal is to serve 20 people with paralysis and at least 90% of participants will report improved quality of life then your evaluation methods could be: We will use registration forms to track people and solicit end user/participant feedback at the end of the class. The survey will be designed to include various targeted questions regarding the benefits of the class and new equipment.</a:t>
            </a:r>
          </a:p>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 </a:t>
            </a:r>
          </a:p>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And this is what you would report on your final report:</a:t>
            </a:r>
          </a:p>
          <a:p>
            <a:pPr marL="0" marR="0">
              <a:spcBef>
                <a:spcPts val="0"/>
              </a:spcBef>
              <a:spcAft>
                <a:spcPts val="0"/>
              </a:spcAft>
            </a:pPr>
            <a:r>
              <a:rPr lang="en-US" sz="1200" kern="100" dirty="0">
                <a:solidFill>
                  <a:schemeClr val="accent2"/>
                </a:solidFill>
                <a:effectLst/>
                <a:ea typeface="Times New Roman" panose="02020603050405020304" pitchFamily="18" charset="0"/>
                <a:cs typeface="Times New Roman" panose="02020603050405020304" pitchFamily="18" charset="0"/>
              </a:rPr>
              <a:t>The fitness class was offered to 20 people with paralysis. Of these 20 participants, 16 individuals completed our participant survey.  15 or 95% of surveyed individuals reported a marked improvement in their quality of life.</a:t>
            </a:r>
          </a:p>
          <a:p>
            <a:pPr marL="0" marR="0">
              <a:spcBef>
                <a:spcPts val="0"/>
              </a:spcBef>
              <a:spcAft>
                <a:spcPts val="0"/>
              </a:spcAft>
            </a:pPr>
            <a:r>
              <a:rPr lang="en-US" sz="1800" kern="1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641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BD9159-6CB1-D7F1-C28F-27C037092372}"/>
              </a:ext>
            </a:extLst>
          </p:cNvPr>
          <p:cNvPicPr>
            <a:picLocks noChangeAspect="1"/>
          </p:cNvPicPr>
          <p:nvPr/>
        </p:nvPicPr>
        <p:blipFill>
          <a:blip r:embed="rId3"/>
          <a:stretch>
            <a:fillRect/>
          </a:stretch>
        </p:blipFill>
        <p:spPr>
          <a:xfrm>
            <a:off x="283218" y="990600"/>
            <a:ext cx="11656864" cy="5105399"/>
          </a:xfrm>
          <a:prstGeom prst="rect">
            <a:avLst/>
          </a:prstGeom>
        </p:spPr>
      </p:pic>
    </p:spTree>
    <p:extLst>
      <p:ext uri="{BB962C8B-B14F-4D97-AF65-F5344CB8AC3E}">
        <p14:creationId xmlns:p14="http://schemas.microsoft.com/office/powerpoint/2010/main" val="22283345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77512D-62E6-E7D7-F8AE-FC8282E4C790}"/>
              </a:ext>
            </a:extLst>
          </p:cNvPr>
          <p:cNvPicPr>
            <a:picLocks noChangeAspect="1"/>
          </p:cNvPicPr>
          <p:nvPr/>
        </p:nvPicPr>
        <p:blipFill rotWithShape="1">
          <a:blip r:embed="rId3"/>
          <a:srcRect b="3118"/>
          <a:stretch/>
        </p:blipFill>
        <p:spPr>
          <a:xfrm>
            <a:off x="1219200" y="665921"/>
            <a:ext cx="10584635" cy="5353879"/>
          </a:xfrm>
          <a:prstGeom prst="rect">
            <a:avLst/>
          </a:prstGeom>
        </p:spPr>
      </p:pic>
      <p:sp>
        <p:nvSpPr>
          <p:cNvPr id="5" name="TextBox 4">
            <a:extLst>
              <a:ext uri="{FF2B5EF4-FFF2-40B4-BE49-F238E27FC236}">
                <a16:creationId xmlns:a16="http://schemas.microsoft.com/office/drawing/2014/main" id="{7160B16A-E545-0895-487C-CF8785E54A19}"/>
              </a:ext>
            </a:extLst>
          </p:cNvPr>
          <p:cNvSpPr txBox="1"/>
          <p:nvPr/>
        </p:nvSpPr>
        <p:spPr>
          <a:xfrm>
            <a:off x="3505200" y="1371600"/>
            <a:ext cx="2819400" cy="3810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67099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a:off x="0" y="501650"/>
            <a:ext cx="6308725" cy="1081088"/>
          </a:xfrm>
        </p:spPr>
        <p:txBody>
          <a:bodyPr/>
          <a:lstStyle/>
          <a:p>
            <a:r>
              <a:rPr lang="en-US" sz="4000" b="0" dirty="0"/>
              <a:t>Allowable Expenses</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
        <p:nvSpPr>
          <p:cNvPr id="5" name="Text Placeholder 4">
            <a:extLst>
              <a:ext uri="{FF2B5EF4-FFF2-40B4-BE49-F238E27FC236}">
                <a16:creationId xmlns:a16="http://schemas.microsoft.com/office/drawing/2014/main" id="{710438A1-A8DA-2545-25D8-A969722A7F64}"/>
              </a:ext>
            </a:extLst>
          </p:cNvPr>
          <p:cNvSpPr>
            <a:spLocks noGrp="1"/>
          </p:cNvSpPr>
          <p:nvPr>
            <p:ph type="body" sz="quarter" idx="13"/>
          </p:nvPr>
        </p:nvSpPr>
        <p:spPr/>
        <p:txBody>
          <a:bodyPr/>
          <a:lstStyle/>
          <a:p>
            <a:r>
              <a:rPr lang="en-US" b="1" dirty="0">
                <a:solidFill>
                  <a:schemeClr val="accent2"/>
                </a:solidFill>
              </a:rPr>
              <a:t>ALLOWABLE EXPENSES</a:t>
            </a:r>
          </a:p>
        </p:txBody>
      </p:sp>
      <p:sp>
        <p:nvSpPr>
          <p:cNvPr id="7" name="Text Placeholder 5">
            <a:extLst>
              <a:ext uri="{FF2B5EF4-FFF2-40B4-BE49-F238E27FC236}">
                <a16:creationId xmlns:a16="http://schemas.microsoft.com/office/drawing/2014/main" id="{193BA106-048F-1D88-B9F5-7C1D3686A3E2}"/>
              </a:ext>
            </a:extLst>
          </p:cNvPr>
          <p:cNvSpPr>
            <a:spLocks noGrp="1"/>
          </p:cNvSpPr>
          <p:nvPr>
            <p:ph type="body" sz="quarter" idx="16"/>
          </p:nvPr>
        </p:nvSpPr>
        <p:spPr>
          <a:xfrm>
            <a:off x="292100" y="914400"/>
            <a:ext cx="11671300" cy="5257799"/>
          </a:xfrm>
        </p:spPr>
        <p:txBody>
          <a:bodyPr>
            <a:noAutofit/>
          </a:bodyPr>
          <a:lstStyle/>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2000" b="1" kern="1200" dirty="0">
              <a:solidFill>
                <a:prstClr val="black"/>
              </a:solidFill>
              <a:latin typeface="+mn-lt"/>
            </a:endParaRPr>
          </a:p>
          <a:p>
            <a:pPr marL="342900" lvl="0" indent="-342900" algn="l" rtl="0">
              <a:spcBef>
                <a:spcPct val="20000"/>
              </a:spcBef>
            </a:pPr>
            <a:r>
              <a:rPr lang="en-US" kern="1200" dirty="0">
                <a:solidFill>
                  <a:prstClr val="black"/>
                </a:solidFill>
                <a:latin typeface="+mn-lt"/>
              </a:rPr>
              <a:t>Wide range of programs and services</a:t>
            </a:r>
          </a:p>
          <a:p>
            <a:pPr marL="342900" lvl="0" indent="-342900" algn="l" rtl="0">
              <a:spcBef>
                <a:spcPct val="20000"/>
              </a:spcBef>
            </a:pPr>
            <a:r>
              <a:rPr lang="en-US" kern="1200" dirty="0">
                <a:solidFill>
                  <a:prstClr val="black"/>
                </a:solidFill>
                <a:latin typeface="+mn-lt"/>
              </a:rPr>
              <a:t>Programmatic personnel, consultants, and contracted workers</a:t>
            </a:r>
          </a:p>
          <a:p>
            <a:pPr marL="342900" lvl="0" indent="-342900" algn="l" rtl="0">
              <a:spcBef>
                <a:spcPct val="20000"/>
              </a:spcBef>
            </a:pPr>
            <a:r>
              <a:rPr lang="en-US" kern="1200" dirty="0">
                <a:solidFill>
                  <a:prstClr val="black"/>
                </a:solidFill>
                <a:latin typeface="+mn-lt"/>
              </a:rPr>
              <a:t>Entry fees</a:t>
            </a:r>
          </a:p>
          <a:p>
            <a:pPr marL="342900" lvl="0" indent="-342900" algn="l" rtl="0">
              <a:spcBef>
                <a:spcPct val="20000"/>
              </a:spcBef>
            </a:pPr>
            <a:r>
              <a:rPr lang="en-US" kern="1200" dirty="0">
                <a:solidFill>
                  <a:prstClr val="black"/>
                </a:solidFill>
                <a:latin typeface="+mn-lt"/>
              </a:rPr>
              <a:t>Transportation costs</a:t>
            </a:r>
          </a:p>
          <a:p>
            <a:pPr marL="342900" lvl="0" indent="-342900" algn="l" rtl="0">
              <a:spcBef>
                <a:spcPct val="20000"/>
              </a:spcBef>
            </a:pPr>
            <a:r>
              <a:rPr lang="en-US" kern="1200" dirty="0">
                <a:solidFill>
                  <a:prstClr val="black"/>
                </a:solidFill>
                <a:latin typeface="+mn-lt"/>
              </a:rPr>
              <a:t>Facility rental </a:t>
            </a:r>
          </a:p>
          <a:p>
            <a:pPr marL="342900" lvl="0" indent="-342900" algn="l" rtl="0">
              <a:spcBef>
                <a:spcPct val="20000"/>
              </a:spcBef>
            </a:pPr>
            <a:r>
              <a:rPr lang="en-US" kern="1200" dirty="0">
                <a:solidFill>
                  <a:prstClr val="black"/>
                </a:solidFill>
                <a:latin typeface="+mn-lt"/>
              </a:rPr>
              <a:t>Travel reimbursement</a:t>
            </a:r>
          </a:p>
          <a:p>
            <a:pPr marL="342900" lvl="0" indent="-342900" algn="l" rtl="0">
              <a:spcBef>
                <a:spcPct val="20000"/>
              </a:spcBef>
            </a:pPr>
            <a:r>
              <a:rPr lang="en-US" kern="1200" dirty="0">
                <a:solidFill>
                  <a:prstClr val="black"/>
                </a:solidFill>
                <a:latin typeface="+mn-lt"/>
              </a:rPr>
              <a:t>Travel (up to):</a:t>
            </a:r>
          </a:p>
          <a:p>
            <a:pPr lvl="1" algn="l" rtl="0">
              <a:spcBef>
                <a:spcPct val="20000"/>
              </a:spcBef>
              <a:buFont typeface="Arial" panose="020B0604020202020204" pitchFamily="34" charset="0"/>
              <a:buChar char="–"/>
            </a:pPr>
            <a:r>
              <a:rPr lang="en-US" sz="2000" kern="1200" dirty="0">
                <a:solidFill>
                  <a:prstClr val="black"/>
                </a:solidFill>
                <a:latin typeface="+mn-lt"/>
              </a:rPr>
              <a:t>Airfare $500</a:t>
            </a:r>
          </a:p>
          <a:p>
            <a:pPr lvl="1" algn="l" rtl="0">
              <a:spcBef>
                <a:spcPct val="20000"/>
              </a:spcBef>
              <a:buFont typeface="Arial" panose="020B0604020202020204" pitchFamily="34" charset="0"/>
              <a:buChar char="–"/>
            </a:pPr>
            <a:r>
              <a:rPr lang="en-US" sz="2000" kern="1200" dirty="0">
                <a:solidFill>
                  <a:prstClr val="black"/>
                </a:solidFill>
                <a:latin typeface="+mn-lt"/>
              </a:rPr>
              <a:t>Train $275</a:t>
            </a:r>
          </a:p>
          <a:p>
            <a:pPr lvl="1" algn="l" rtl="0">
              <a:spcBef>
                <a:spcPct val="20000"/>
              </a:spcBef>
              <a:buFont typeface="Arial" panose="020B0604020202020204" pitchFamily="34" charset="0"/>
              <a:buChar char="–"/>
            </a:pPr>
            <a:r>
              <a:rPr lang="en-US" sz="2000" kern="1200" dirty="0">
                <a:solidFill>
                  <a:prstClr val="black"/>
                </a:solidFill>
                <a:latin typeface="+mn-lt"/>
              </a:rPr>
              <a:t>Hotel $225 per night</a:t>
            </a:r>
          </a:p>
          <a:p>
            <a:pPr lvl="1" algn="l" rtl="0">
              <a:spcBef>
                <a:spcPct val="20000"/>
              </a:spcBef>
              <a:buFont typeface="Arial" panose="020B0604020202020204" pitchFamily="34" charset="0"/>
              <a:buChar char="–"/>
            </a:pPr>
            <a:r>
              <a:rPr lang="en-US" sz="2000" kern="1200" dirty="0">
                <a:solidFill>
                  <a:prstClr val="black"/>
                </a:solidFill>
                <a:latin typeface="+mn-lt"/>
              </a:rPr>
              <a:t>Mileage 62 cents per mile</a:t>
            </a:r>
          </a:p>
          <a:p>
            <a:pPr marL="342900" lvl="0" indent="-342900" algn="l" rtl="0">
              <a:spcBef>
                <a:spcPct val="20000"/>
              </a:spcBef>
            </a:pPr>
            <a:r>
              <a:rPr lang="en-US" kern="1200" dirty="0">
                <a:solidFill>
                  <a:prstClr val="black"/>
                </a:solidFill>
                <a:latin typeface="+mn-lt"/>
              </a:rPr>
              <a:t>Equipment (see funding restrictions) </a:t>
            </a:r>
          </a:p>
          <a:p>
            <a:pPr marL="342900" lvl="0" indent="-342900" algn="l" rtl="0">
              <a:spcBef>
                <a:spcPct val="20000"/>
              </a:spcBef>
            </a:pPr>
            <a:r>
              <a:rPr lang="en-US" kern="1200" dirty="0">
                <a:solidFill>
                  <a:prstClr val="black"/>
                </a:solidFill>
                <a:latin typeface="+mn-lt"/>
              </a:rPr>
              <a:t>Supplies, etc.</a:t>
            </a:r>
            <a:endParaRPr lang="en-US" b="1" i="1" kern="1200" dirty="0">
              <a:solidFill>
                <a:prstClr val="black"/>
              </a:solidFill>
              <a:latin typeface="+mn-lt"/>
            </a:endParaRPr>
          </a:p>
        </p:txBody>
      </p:sp>
    </p:spTree>
    <p:extLst>
      <p:ext uri="{BB962C8B-B14F-4D97-AF65-F5344CB8AC3E}">
        <p14:creationId xmlns:p14="http://schemas.microsoft.com/office/powerpoint/2010/main" val="1546364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idx="4294967295"/>
          </p:nvPr>
        </p:nvSpPr>
        <p:spPr>
          <a:xfrm flipV="1">
            <a:off x="1472205" y="1508125"/>
            <a:ext cx="4836520" cy="1235075"/>
          </a:xfrm>
        </p:spPr>
        <p:txBody>
          <a:bodyPr/>
          <a:lstStyle/>
          <a:p>
            <a:r>
              <a:rPr lang="en-US" sz="4000" b="0" dirty="0"/>
              <a:t>Allowable Expenses</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
        <p:nvSpPr>
          <p:cNvPr id="4" name="Text Placeholder 3">
            <a:extLst>
              <a:ext uri="{FF2B5EF4-FFF2-40B4-BE49-F238E27FC236}">
                <a16:creationId xmlns:a16="http://schemas.microsoft.com/office/drawing/2014/main" id="{F757010A-D6E6-811E-B3B6-CAEBF99ECC89}"/>
              </a:ext>
            </a:extLst>
          </p:cNvPr>
          <p:cNvSpPr>
            <a:spLocks noGrp="1"/>
          </p:cNvSpPr>
          <p:nvPr>
            <p:ph type="body" sz="quarter" idx="13"/>
          </p:nvPr>
        </p:nvSpPr>
        <p:spPr/>
        <p:txBody>
          <a:bodyPr/>
          <a:lstStyle/>
          <a:p>
            <a:r>
              <a:rPr lang="en-US" b="1" dirty="0">
                <a:solidFill>
                  <a:schemeClr val="accent2"/>
                </a:solidFill>
              </a:rPr>
              <a:t>ALLOWABLE EXPENSES</a:t>
            </a:r>
          </a:p>
        </p:txBody>
      </p:sp>
      <p:sp>
        <p:nvSpPr>
          <p:cNvPr id="5" name="Text Placeholder 5">
            <a:extLst>
              <a:ext uri="{FF2B5EF4-FFF2-40B4-BE49-F238E27FC236}">
                <a16:creationId xmlns:a16="http://schemas.microsoft.com/office/drawing/2014/main" id="{BF40D14C-74E0-D8EF-0991-7A9561270803}"/>
              </a:ext>
            </a:extLst>
          </p:cNvPr>
          <p:cNvSpPr>
            <a:spLocks noGrp="1"/>
          </p:cNvSpPr>
          <p:nvPr>
            <p:ph type="body" sz="quarter" idx="16"/>
          </p:nvPr>
        </p:nvSpPr>
        <p:spPr>
          <a:xfrm>
            <a:off x="498475" y="1449388"/>
            <a:ext cx="11236325" cy="3579812"/>
          </a:xfrm>
        </p:spPr>
        <p:txBody>
          <a:bodyPr>
            <a:noAutofit/>
          </a:bodyPr>
          <a:lstStyle/>
          <a:p>
            <a:pPr marL="457200" lvl="1" indent="0" algn="l" rtl="0">
              <a:spcBef>
                <a:spcPct val="20000"/>
              </a:spcBef>
              <a:buNone/>
              <a:defRPr/>
            </a:pPr>
            <a:r>
              <a:rPr lang="en-US" sz="3600" b="1" dirty="0"/>
              <a:t>Administrative or Indirect Costs</a:t>
            </a:r>
            <a:r>
              <a:rPr lang="en-US" sz="3600" dirty="0"/>
              <a:t> – A de minimis indirect cost rate of no more than 10% is allowable. However, if your organization has a Negotiated Federal Indirect Cost Rate Agreement ( or NICRA) you may include indirect costs at the federally negotiated rate. Please note that a copy of your current NICRA will be required if your application is approved for funding.</a:t>
            </a:r>
          </a:p>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1300" b="1" kern="1200" dirty="0">
              <a:solidFill>
                <a:prstClr val="black"/>
              </a:solidFill>
              <a:latin typeface="Calibri"/>
            </a:endParaRPr>
          </a:p>
        </p:txBody>
      </p:sp>
    </p:spTree>
    <p:extLst>
      <p:ext uri="{BB962C8B-B14F-4D97-AF65-F5344CB8AC3E}">
        <p14:creationId xmlns:p14="http://schemas.microsoft.com/office/powerpoint/2010/main" val="1826660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287688" y="6212155"/>
            <a:ext cx="904312" cy="378309"/>
          </a:xfrm>
          <a:prstGeom prst="rect">
            <a:avLst/>
          </a:prstGeom>
        </p:spPr>
        <p:txBody>
          <a:bodyPr wrap="square">
            <a:spAutoFit/>
          </a:bodyPr>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rPr>
              <a:t>PAGE </a:t>
            </a:r>
            <a:fld id="{15BC3B4D-1736-9F4F-903D-FEB8D5D2E2B6}" type="slidenum">
              <a:rPr kumimoji="0" lang="en-US" sz="800" b="0" i="0" u="none" strike="noStrike" kern="1200" cap="none" spc="0" normalizeH="0" baseline="0" noProof="0" smtClean="0">
                <a:ln>
                  <a:noFill/>
                </a:ln>
                <a:solidFill>
                  <a:srgbClr val="87898B"/>
                </a:solidFill>
                <a:effectLst/>
                <a:uLnTx/>
                <a:uFillTx/>
                <a:latin typeface="Arial" panose="020B0604020202020204" pitchFamily="34" charset="0"/>
                <a:ea typeface="Gotham HTF Book" charset="0"/>
                <a:cs typeface="Arial" panose="020B0604020202020204" pitchFamily="34" charset="0"/>
              </a:rPr>
              <a:pPr marL="0" marR="0" lvl="0" indent="0" algn="l" defTabSz="914400" rtl="0" eaLnBrk="1" fontAlgn="auto" latinLnBrk="0" hangingPunct="1">
                <a:lnSpc>
                  <a:spcPts val="2700"/>
                </a:lnSpc>
                <a:spcBef>
                  <a:spcPts val="0"/>
                </a:spcBef>
                <a:spcAft>
                  <a:spcPts val="0"/>
                </a:spcAft>
                <a:buClrTx/>
                <a:buSzTx/>
                <a:buFontTx/>
                <a:buNone/>
                <a:tabLst/>
                <a:defRPr/>
              </a:pPr>
              <a:t>5</a:t>
            </a:fld>
            <a:endParaRPr kumimoji="0" lang="en-US" sz="800" b="1" i="0" u="none"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164" y="6028059"/>
            <a:ext cx="2090924" cy="653413"/>
          </a:xfrm>
          <a:prstGeom prst="rect">
            <a:avLst/>
          </a:prstGeom>
        </p:spPr>
      </p:pic>
      <p:sp>
        <p:nvSpPr>
          <p:cNvPr id="2" name="Rectangle 1"/>
          <p:cNvSpPr/>
          <p:nvPr/>
        </p:nvSpPr>
        <p:spPr>
          <a:xfrm>
            <a:off x="367790" y="1414655"/>
            <a:ext cx="10996247" cy="1420325"/>
          </a:xfrm>
          <a:prstGeom prst="rect">
            <a:avLst/>
          </a:prstGeom>
        </p:spPr>
        <p:txBody>
          <a:bodyPr wrap="square" lIns="91440" tIns="45720" rIns="91440" bIns="45720" anchor="t">
            <a:spAutoFit/>
          </a:bodyPr>
          <a:lstStyle/>
          <a:p>
            <a:pPr marL="0" marR="0" lvl="0" indent="0" algn="l" defTabSz="914400" rtl="0" eaLnBrk="1" fontAlgn="auto" latinLnBrk="0" hangingPunct="1">
              <a:lnSpc>
                <a:spcPts val="36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Arial"/>
                <a:ea typeface="Gotham HTF Light" charset="0"/>
                <a:cs typeface="Arial"/>
              </a:rPr>
              <a:t>In 2002, the National Paralysis Resource Center opened its doors to promote the health, independence, and well-being of individuals living with paralysis by providing comprehensive resources, education, and referral services.</a:t>
            </a:r>
          </a:p>
        </p:txBody>
      </p:sp>
      <p:sp>
        <p:nvSpPr>
          <p:cNvPr id="5" name="Rectangle 4"/>
          <p:cNvSpPr/>
          <p:nvPr/>
        </p:nvSpPr>
        <p:spPr>
          <a:xfrm>
            <a:off x="367790" y="3213295"/>
            <a:ext cx="2377440" cy="1460464"/>
          </a:xfrm>
          <a:prstGeom prst="rect">
            <a:avLst/>
          </a:prstGeom>
        </p:spPr>
        <p:txBody>
          <a:bodyPr wrap="square" lIns="91440" tIns="45720" rIns="91440" bIns="45720" anchor="t">
            <a:spAutoFit/>
          </a:bodyPr>
          <a:lstStyle/>
          <a:p>
            <a:pPr marL="0" marR="0" lvl="0" indent="0" algn="l" defTabSz="914400" rtl="0" eaLnBrk="1" fontAlgn="auto" latinLnBrk="0" hangingPunct="1">
              <a:lnSpc>
                <a:spcPts val="18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D2162F"/>
                </a:solidFill>
                <a:effectLst/>
                <a:uLnTx/>
                <a:uFillTx/>
                <a:latin typeface="Arial"/>
                <a:ea typeface="Gotham HTF Book" charset="0"/>
                <a:cs typeface="Arial"/>
              </a:rPr>
              <a:t>Information Specialists</a:t>
            </a:r>
            <a:br>
              <a:rPr kumimoji="0" lang="en-US" sz="1400" b="0" i="0" u="sng" strike="noStrike" kern="1200" cap="none" spc="0" normalizeH="0" baseline="0" noProof="0" dirty="0">
                <a:ln>
                  <a:noFill/>
                </a:ln>
                <a:solidFill>
                  <a:prstClr val="black"/>
                </a:solidFill>
                <a:effectLst/>
                <a:uLnTx/>
                <a:uFillTx/>
                <a:latin typeface="Arial" panose="020B0604020202020204" pitchFamily="34" charset="0"/>
                <a:ea typeface="Gotham HTF Book" charset="0"/>
                <a:cs typeface="Arial" panose="020B0604020202020204" pitchFamily="34" charset="0"/>
              </a:rPr>
            </a:br>
            <a:r>
              <a:rPr kumimoji="0" lang="en-US" sz="1400" b="0" i="0" u="none" strike="noStrike" kern="1200" cap="none" spc="0" normalizeH="0" baseline="0" noProof="0" dirty="0">
                <a:ln>
                  <a:noFill/>
                </a:ln>
                <a:solidFill>
                  <a:prstClr val="black">
                    <a:lumMod val="75000"/>
                    <a:lumOff val="25000"/>
                  </a:prstClr>
                </a:solidFill>
                <a:effectLst/>
                <a:uLnTx/>
                <a:uFillTx/>
                <a:latin typeface="Arial"/>
                <a:ea typeface="Gotham HTF Book" charset="0"/>
                <a:cs typeface="Arial"/>
              </a:rPr>
              <a:t>Provide individualized support and guidance to people living with paralysis, as well as their families and caregivers.</a:t>
            </a:r>
          </a:p>
        </p:txBody>
      </p:sp>
      <p:sp>
        <p:nvSpPr>
          <p:cNvPr id="14" name="Rectangle 13"/>
          <p:cNvSpPr/>
          <p:nvPr/>
        </p:nvSpPr>
        <p:spPr>
          <a:xfrm>
            <a:off x="2921818" y="3213295"/>
            <a:ext cx="3084152" cy="1229632"/>
          </a:xfrm>
          <a:prstGeom prst="rect">
            <a:avLst/>
          </a:prstGeom>
        </p:spPr>
        <p:txBody>
          <a:bodyPr wrap="square">
            <a:spAutoFit/>
          </a:bodyPr>
          <a:lstStyle/>
          <a:p>
            <a:pPr marL="0" marR="0" lvl="0" indent="0" algn="l" defTabSz="914400" rtl="0" eaLnBrk="1" fontAlgn="auto" latinLnBrk="0" hangingPunct="1">
              <a:lnSpc>
                <a:spcPts val="18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D2162F"/>
                </a:solidFill>
                <a:effectLst/>
                <a:uLnTx/>
                <a:uFillTx/>
                <a:latin typeface="Arial" panose="020B0604020202020204" pitchFamily="34" charset="0"/>
                <a:ea typeface="Gotham HTF Book" charset="0"/>
                <a:cs typeface="Arial" panose="020B0604020202020204" pitchFamily="34" charset="0"/>
              </a:rPr>
              <a:t>Peer &amp; Family Support Program</a:t>
            </a:r>
            <a:br>
              <a:rPr kumimoji="0" lang="en-US" sz="1400" b="0" i="0" u="sng"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rPr>
            </a:br>
            <a:r>
              <a:rPr kumimoji="0" 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otham HTF Book" charset="0"/>
                <a:cs typeface="Arial" panose="020B0604020202020204" pitchFamily="34" charset="0"/>
              </a:rPr>
              <a:t>Offers peer-to-peer support to help families impacted by paralysis navigate the short-term realities and long-term challenges.</a:t>
            </a:r>
          </a:p>
        </p:txBody>
      </p:sp>
      <p:sp>
        <p:nvSpPr>
          <p:cNvPr id="16" name="Rectangle 15"/>
          <p:cNvSpPr/>
          <p:nvPr/>
        </p:nvSpPr>
        <p:spPr>
          <a:xfrm>
            <a:off x="6087291" y="3213295"/>
            <a:ext cx="2866201" cy="1229632"/>
          </a:xfrm>
          <a:prstGeom prst="rect">
            <a:avLst/>
          </a:prstGeom>
        </p:spPr>
        <p:txBody>
          <a:bodyPr wrap="square">
            <a:spAutoFit/>
          </a:bodyPr>
          <a:lstStyle/>
          <a:p>
            <a:pPr marL="0" marR="0" lvl="0" indent="0" algn="l" defTabSz="914400" rtl="0" eaLnBrk="1" fontAlgn="auto" latinLnBrk="0" hangingPunct="1">
              <a:lnSpc>
                <a:spcPts val="18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D2162F"/>
                </a:solidFill>
                <a:effectLst/>
                <a:uLnTx/>
                <a:uFillTx/>
                <a:latin typeface="Arial" panose="020B0604020202020204" pitchFamily="34" charset="0"/>
                <a:ea typeface="Gotham HTF Book" charset="0"/>
                <a:cs typeface="Arial" panose="020B0604020202020204" pitchFamily="34" charset="0"/>
              </a:rPr>
              <a:t>Quality Of Life Grants Program</a:t>
            </a:r>
            <a:br>
              <a:rPr kumimoji="0" lang="en-US" sz="1400" b="0" i="0" u="sng"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rPr>
            </a:br>
            <a:r>
              <a:rPr kumimoji="0" 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otham HTF Book" charset="0"/>
                <a:cs typeface="Arial" panose="020B0604020202020204" pitchFamily="34" charset="0"/>
              </a:rPr>
              <a:t>Awards financial support to nonprofit organizations that mirror the Reeve Foundation’s mission to improve quality of life. </a:t>
            </a:r>
          </a:p>
        </p:txBody>
      </p:sp>
      <p:sp>
        <p:nvSpPr>
          <p:cNvPr id="18" name="Rectangle 17"/>
          <p:cNvSpPr/>
          <p:nvPr/>
        </p:nvSpPr>
        <p:spPr>
          <a:xfrm>
            <a:off x="9125250" y="3213295"/>
            <a:ext cx="2761949" cy="1229632"/>
          </a:xfrm>
          <a:prstGeom prst="rect">
            <a:avLst/>
          </a:prstGeom>
        </p:spPr>
        <p:txBody>
          <a:bodyPr wrap="square">
            <a:spAutoFit/>
          </a:bodyPr>
          <a:lstStyle/>
          <a:p>
            <a:pPr marL="0" marR="0" lvl="0" indent="0" algn="l" defTabSz="914400" rtl="0" eaLnBrk="1" fontAlgn="auto" latinLnBrk="0" hangingPunct="1">
              <a:lnSpc>
                <a:spcPts val="1800"/>
              </a:lnSpc>
              <a:spcBef>
                <a:spcPts val="600"/>
              </a:spcBef>
              <a:spcAft>
                <a:spcPts val="0"/>
              </a:spcAft>
              <a:buClrTx/>
              <a:buSzTx/>
              <a:buFontTx/>
              <a:buNone/>
              <a:tabLst/>
              <a:defRPr/>
            </a:pPr>
            <a:r>
              <a:rPr kumimoji="0" lang="en-US" sz="1400" b="1" i="0" u="none" strike="noStrike" kern="1200" cap="none" spc="0" normalizeH="0" baseline="0" noProof="0" dirty="0">
                <a:ln>
                  <a:noFill/>
                </a:ln>
                <a:solidFill>
                  <a:srgbClr val="D2162F"/>
                </a:solidFill>
                <a:effectLst/>
                <a:uLnTx/>
                <a:uFillTx/>
                <a:latin typeface="Arial" panose="020B0604020202020204" pitchFamily="34" charset="0"/>
                <a:ea typeface="Gotham HTF Book" charset="0"/>
                <a:cs typeface="Arial" panose="020B0604020202020204" pitchFamily="34" charset="0"/>
              </a:rPr>
              <a:t>Military &amp; Veterans Program            </a:t>
            </a:r>
            <a:r>
              <a:rPr kumimoji="0" 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Gotham HTF Book" charset="0"/>
                <a:cs typeface="Arial" panose="020B0604020202020204" pitchFamily="34" charset="0"/>
              </a:rPr>
              <a:t>Supports the unique needs of service men and women regardless of when they served or how they were injured.</a:t>
            </a:r>
          </a:p>
        </p:txBody>
      </p:sp>
      <p:cxnSp>
        <p:nvCxnSpPr>
          <p:cNvPr id="20" name="Straight Connector 19"/>
          <p:cNvCxnSpPr/>
          <p:nvPr/>
        </p:nvCxnSpPr>
        <p:spPr>
          <a:xfrm>
            <a:off x="367790" y="1221604"/>
            <a:ext cx="11289422" cy="0"/>
          </a:xfrm>
          <a:prstGeom prst="line">
            <a:avLst/>
          </a:prstGeom>
          <a:ln w="19050">
            <a:solidFill>
              <a:srgbClr val="D2162F"/>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A3C396A-5C7F-2620-7246-3D1A9E0003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12192000" cy="470647"/>
          </a:xfrm>
          <a:prstGeom prst="rect">
            <a:avLst/>
          </a:prstGeom>
        </p:spPr>
      </p:pic>
      <p:sp>
        <p:nvSpPr>
          <p:cNvPr id="8" name="Text Placeholder 7">
            <a:extLst>
              <a:ext uri="{FF2B5EF4-FFF2-40B4-BE49-F238E27FC236}">
                <a16:creationId xmlns:a16="http://schemas.microsoft.com/office/drawing/2014/main" id="{01D6F96E-3323-5C87-6C3F-E00D2293EB78}"/>
              </a:ext>
            </a:extLst>
          </p:cNvPr>
          <p:cNvSpPr>
            <a:spLocks noGrp="1"/>
          </p:cNvSpPr>
          <p:nvPr>
            <p:ph type="body" sz="quarter" idx="13"/>
          </p:nvPr>
        </p:nvSpPr>
        <p:spPr>
          <a:xfrm>
            <a:off x="341850" y="538793"/>
            <a:ext cx="6627684" cy="554038"/>
          </a:xfrm>
        </p:spPr>
        <p:txBody>
          <a:bodyPr/>
          <a:lstStyle/>
          <a:p>
            <a:r>
              <a:rPr kumimoji="0" lang="en-US" sz="3200" b="0" i="0" u="none" strike="noStrike" kern="1200" cap="none" spc="0" normalizeH="0" baseline="0" noProof="0" dirty="0">
                <a:ln>
                  <a:noFill/>
                </a:ln>
                <a:solidFill>
                  <a:srgbClr val="D2162F"/>
                </a:solidFill>
                <a:effectLst/>
                <a:uLnTx/>
                <a:uFillTx/>
                <a:latin typeface="Arial"/>
                <a:ea typeface="Trajan Pro" charset="0"/>
                <a:cs typeface="Arial"/>
              </a:rPr>
              <a:t>National Paralysis Resource Center</a:t>
            </a:r>
          </a:p>
        </p:txBody>
      </p:sp>
    </p:spTree>
    <p:extLst>
      <p:ext uri="{BB962C8B-B14F-4D97-AF65-F5344CB8AC3E}">
        <p14:creationId xmlns:p14="http://schemas.microsoft.com/office/powerpoint/2010/main" val="2294978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45F81B-4DCE-41C0-8E5A-03F0ABAF8562}"/>
              </a:ext>
            </a:extLst>
          </p:cNvPr>
          <p:cNvSpPr>
            <a:spLocks noGrp="1"/>
          </p:cNvSpPr>
          <p:nvPr>
            <p:ph type="body" sz="quarter" idx="4294967295"/>
          </p:nvPr>
        </p:nvSpPr>
        <p:spPr>
          <a:xfrm>
            <a:off x="609600" y="990600"/>
            <a:ext cx="10591800" cy="4194175"/>
          </a:xfrm>
        </p:spPr>
        <p:txBody>
          <a:bodyPr>
            <a:noAutofit/>
          </a:bodyPr>
          <a:lstStyle/>
          <a:p>
            <a:pPr marL="457200" marR="0" lvl="1"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1300" b="1" kern="1200" dirty="0">
              <a:solidFill>
                <a:prstClr val="black"/>
              </a:solidFill>
              <a:latin typeface="Calibri"/>
            </a:endParaRPr>
          </a:p>
          <a:p>
            <a:pPr marL="342900" lvl="0" indent="-342900" algn="l" rtl="0">
              <a:spcBef>
                <a:spcPct val="20000"/>
              </a:spcBef>
            </a:pPr>
            <a:endParaRPr lang="en-US" sz="1300" kern="1200" dirty="0">
              <a:solidFill>
                <a:prstClr val="black"/>
              </a:solidFill>
              <a:latin typeface="Calibri"/>
            </a:endParaRPr>
          </a:p>
          <a:p>
            <a:pPr marL="0" lvl="0" indent="0" algn="l" rtl="0">
              <a:spcBef>
                <a:spcPct val="20000"/>
              </a:spcBef>
              <a:buNone/>
            </a:pPr>
            <a:r>
              <a:rPr lang="en-US" sz="3600" kern="1200" dirty="0">
                <a:solidFill>
                  <a:prstClr val="black"/>
                </a:solidFill>
                <a:latin typeface="Arial" panose="020B0604020202020204" pitchFamily="34" charset="0"/>
                <a:cs typeface="Arial" panose="020B0604020202020204" pitchFamily="34" charset="0"/>
              </a:rPr>
              <a:t>Programmatic expenses directly related to serving individuals with paralysis and their families are considered more favorable than operational expenses and/or large capital projects</a:t>
            </a:r>
            <a:r>
              <a:rPr lang="en-US" sz="3600" i="1" kern="1200" dirty="0">
                <a:solidFill>
                  <a:prstClr val="black"/>
                </a:solidFill>
                <a:latin typeface="Arial" panose="020B0604020202020204" pitchFamily="34" charset="0"/>
                <a:cs typeface="Arial" panose="020B0604020202020204" pitchFamily="34" charset="0"/>
              </a:rPr>
              <a:t>. </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457450" y="1371600"/>
            <a:ext cx="8051338" cy="4800600"/>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177" kern="0" dirty="0"/>
          </a:p>
          <a:p>
            <a:pPr>
              <a:lnSpc>
                <a:spcPct val="150000"/>
              </a:lnSpc>
            </a:pPr>
            <a:endParaRPr lang="en-US" sz="2000" kern="0" dirty="0"/>
          </a:p>
        </p:txBody>
      </p:sp>
    </p:spTree>
    <p:extLst>
      <p:ext uri="{BB962C8B-B14F-4D97-AF65-F5344CB8AC3E}">
        <p14:creationId xmlns:p14="http://schemas.microsoft.com/office/powerpoint/2010/main" val="4057105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9E2649-5E27-ECC7-BAD2-381EC7E2E4F1}"/>
              </a:ext>
            </a:extLst>
          </p:cNvPr>
          <p:cNvSpPr>
            <a:spLocks noGrp="1"/>
          </p:cNvSpPr>
          <p:nvPr>
            <p:ph type="body" sz="quarter" idx="13"/>
          </p:nvPr>
        </p:nvSpPr>
        <p:spPr/>
        <p:txBody>
          <a:bodyPr>
            <a:normAutofit/>
          </a:bodyPr>
          <a:lstStyle/>
          <a:p>
            <a:r>
              <a:rPr lang="en-US" sz="2400" dirty="0">
                <a:solidFill>
                  <a:schemeClr val="accent2"/>
                </a:solidFill>
              </a:rPr>
              <a:t>Proposed Project Budget Template </a:t>
            </a:r>
          </a:p>
        </p:txBody>
      </p:sp>
      <p:pic>
        <p:nvPicPr>
          <p:cNvPr id="4" name="Picture 3">
            <a:extLst>
              <a:ext uri="{FF2B5EF4-FFF2-40B4-BE49-F238E27FC236}">
                <a16:creationId xmlns:a16="http://schemas.microsoft.com/office/drawing/2014/main" id="{957F3520-9DA4-BFB3-A9B0-41E772D7E06D}"/>
              </a:ext>
            </a:extLst>
          </p:cNvPr>
          <p:cNvPicPr>
            <a:picLocks noChangeAspect="1"/>
          </p:cNvPicPr>
          <p:nvPr/>
        </p:nvPicPr>
        <p:blipFill rotWithShape="1">
          <a:blip r:embed="rId2"/>
          <a:srcRect l="833" t="9162" r="870"/>
          <a:stretch/>
        </p:blipFill>
        <p:spPr>
          <a:xfrm>
            <a:off x="2286000" y="1295400"/>
            <a:ext cx="7620000" cy="4860113"/>
          </a:xfrm>
          <a:prstGeom prst="rect">
            <a:avLst/>
          </a:prstGeom>
        </p:spPr>
      </p:pic>
    </p:spTree>
    <p:extLst>
      <p:ext uri="{BB962C8B-B14F-4D97-AF65-F5344CB8AC3E}">
        <p14:creationId xmlns:p14="http://schemas.microsoft.com/office/powerpoint/2010/main" val="2331260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F36967-0D5E-E55D-A275-5EC460396250}"/>
              </a:ext>
            </a:extLst>
          </p:cNvPr>
          <p:cNvPicPr>
            <a:picLocks noChangeAspect="1"/>
          </p:cNvPicPr>
          <p:nvPr/>
        </p:nvPicPr>
        <p:blipFill>
          <a:blip r:embed="rId3"/>
          <a:stretch>
            <a:fillRect/>
          </a:stretch>
        </p:blipFill>
        <p:spPr>
          <a:xfrm>
            <a:off x="2057400" y="1356289"/>
            <a:ext cx="8077200" cy="4145422"/>
          </a:xfrm>
          <a:prstGeom prst="rect">
            <a:avLst/>
          </a:prstGeom>
        </p:spPr>
      </p:pic>
    </p:spTree>
    <p:extLst>
      <p:ext uri="{BB962C8B-B14F-4D97-AF65-F5344CB8AC3E}">
        <p14:creationId xmlns:p14="http://schemas.microsoft.com/office/powerpoint/2010/main" val="1524758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B181D9A-4CC3-EF9F-91BF-2BADDF64BE5A}"/>
              </a:ext>
            </a:extLst>
          </p:cNvPr>
          <p:cNvSpPr txBox="1"/>
          <p:nvPr/>
        </p:nvSpPr>
        <p:spPr>
          <a:xfrm>
            <a:off x="990600" y="838200"/>
            <a:ext cx="9677400" cy="4524315"/>
          </a:xfrm>
          <a:prstGeom prst="rect">
            <a:avLst/>
          </a:prstGeom>
          <a:noFill/>
        </p:spPr>
        <p:txBody>
          <a:bodyPr wrap="square">
            <a:spAutoFit/>
          </a:bodyPr>
          <a:lstStyle/>
          <a:p>
            <a:r>
              <a:rPr lang="en-US" sz="2400" dirty="0"/>
              <a:t>Christopher &amp; Dana Reeve Foundation Quality of Life Grants Program </a:t>
            </a:r>
          </a:p>
          <a:p>
            <a:endParaRPr lang="en-US" sz="2400" dirty="0"/>
          </a:p>
          <a:p>
            <a:r>
              <a:rPr lang="en-US" sz="2400" b="1" dirty="0"/>
              <a:t>Budget Narrative Requirements</a:t>
            </a:r>
            <a:r>
              <a:rPr lang="en-US" sz="2400" dirty="0"/>
              <a:t> </a:t>
            </a:r>
          </a:p>
          <a:p>
            <a:r>
              <a:rPr lang="en-US" sz="2400" dirty="0"/>
              <a:t>Name of Organization: </a:t>
            </a:r>
          </a:p>
          <a:p>
            <a:r>
              <a:rPr lang="en-US" sz="2400" dirty="0"/>
              <a:t>Name of Project: </a:t>
            </a:r>
          </a:p>
          <a:p>
            <a:r>
              <a:rPr lang="en-US" sz="2400" dirty="0"/>
              <a:t>Amount Requested:</a:t>
            </a:r>
          </a:p>
          <a:p>
            <a:r>
              <a:rPr lang="en-US" sz="2400" dirty="0"/>
              <a:t>Total Project Budget: </a:t>
            </a:r>
          </a:p>
          <a:p>
            <a:endParaRPr lang="en-US" sz="2400" dirty="0"/>
          </a:p>
          <a:p>
            <a:r>
              <a:rPr lang="en-US" sz="2400" dirty="0"/>
              <a:t>The budget narrative must include a description and justification of each budget category and line item presented in your proposed budget. All expenses listed on the budget template should clearly match the items listed in this narrative.</a:t>
            </a:r>
          </a:p>
        </p:txBody>
      </p:sp>
    </p:spTree>
    <p:extLst>
      <p:ext uri="{BB962C8B-B14F-4D97-AF65-F5344CB8AC3E}">
        <p14:creationId xmlns:p14="http://schemas.microsoft.com/office/powerpoint/2010/main" val="11468008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C0B727-0B20-7AA3-2347-854F21287D53}"/>
              </a:ext>
            </a:extLst>
          </p:cNvPr>
          <p:cNvPicPr>
            <a:picLocks noChangeAspect="1"/>
          </p:cNvPicPr>
          <p:nvPr/>
        </p:nvPicPr>
        <p:blipFill>
          <a:blip r:embed="rId3"/>
          <a:stretch>
            <a:fillRect/>
          </a:stretch>
        </p:blipFill>
        <p:spPr>
          <a:xfrm>
            <a:off x="1066801" y="685800"/>
            <a:ext cx="10352370" cy="4495800"/>
          </a:xfrm>
          <a:prstGeom prst="rect">
            <a:avLst/>
          </a:prstGeom>
        </p:spPr>
      </p:pic>
      <p:sp>
        <p:nvSpPr>
          <p:cNvPr id="2" name="Arrow: Left 1">
            <a:extLst>
              <a:ext uri="{FF2B5EF4-FFF2-40B4-BE49-F238E27FC236}">
                <a16:creationId xmlns:a16="http://schemas.microsoft.com/office/drawing/2014/main" id="{87D6AE31-D869-29E7-AAB2-886487578F29}"/>
              </a:ext>
            </a:extLst>
          </p:cNvPr>
          <p:cNvSpPr/>
          <p:nvPr/>
        </p:nvSpPr>
        <p:spPr>
          <a:xfrm>
            <a:off x="2743200" y="2057400"/>
            <a:ext cx="826008" cy="4084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009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042FF6-0E90-DE32-C2EC-4FEB01E2DE52}"/>
              </a:ext>
            </a:extLst>
          </p:cNvPr>
          <p:cNvPicPr>
            <a:picLocks noChangeAspect="1"/>
          </p:cNvPicPr>
          <p:nvPr/>
        </p:nvPicPr>
        <p:blipFill>
          <a:blip r:embed="rId3"/>
          <a:stretch>
            <a:fillRect/>
          </a:stretch>
        </p:blipFill>
        <p:spPr>
          <a:xfrm>
            <a:off x="431074" y="914400"/>
            <a:ext cx="10447925" cy="2095682"/>
          </a:xfrm>
          <a:prstGeom prst="rect">
            <a:avLst/>
          </a:prstGeom>
        </p:spPr>
      </p:pic>
      <p:pic>
        <p:nvPicPr>
          <p:cNvPr id="5" name="Picture 4">
            <a:extLst>
              <a:ext uri="{FF2B5EF4-FFF2-40B4-BE49-F238E27FC236}">
                <a16:creationId xmlns:a16="http://schemas.microsoft.com/office/drawing/2014/main" id="{0CFA82F6-B944-6F4F-9369-6CE95AE18E7D}"/>
              </a:ext>
            </a:extLst>
          </p:cNvPr>
          <p:cNvPicPr>
            <a:picLocks noChangeAspect="1"/>
          </p:cNvPicPr>
          <p:nvPr/>
        </p:nvPicPr>
        <p:blipFill>
          <a:blip r:embed="rId4"/>
          <a:stretch>
            <a:fillRect/>
          </a:stretch>
        </p:blipFill>
        <p:spPr>
          <a:xfrm>
            <a:off x="431074" y="3461657"/>
            <a:ext cx="10478408" cy="1775614"/>
          </a:xfrm>
          <a:prstGeom prst="rect">
            <a:avLst/>
          </a:prstGeom>
        </p:spPr>
      </p:pic>
    </p:spTree>
    <p:extLst>
      <p:ext uri="{BB962C8B-B14F-4D97-AF65-F5344CB8AC3E}">
        <p14:creationId xmlns:p14="http://schemas.microsoft.com/office/powerpoint/2010/main" val="31497992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003F83-56BB-C5D7-77D7-D3AB15DEA924}"/>
              </a:ext>
            </a:extLst>
          </p:cNvPr>
          <p:cNvPicPr>
            <a:picLocks noChangeAspect="1"/>
          </p:cNvPicPr>
          <p:nvPr/>
        </p:nvPicPr>
        <p:blipFill>
          <a:blip r:embed="rId3"/>
          <a:stretch>
            <a:fillRect/>
          </a:stretch>
        </p:blipFill>
        <p:spPr>
          <a:xfrm>
            <a:off x="990600" y="838200"/>
            <a:ext cx="10539373" cy="5117076"/>
          </a:xfrm>
          <a:prstGeom prst="rect">
            <a:avLst/>
          </a:prstGeom>
        </p:spPr>
      </p:pic>
      <p:sp>
        <p:nvSpPr>
          <p:cNvPr id="4" name="TextBox 3">
            <a:extLst>
              <a:ext uri="{FF2B5EF4-FFF2-40B4-BE49-F238E27FC236}">
                <a16:creationId xmlns:a16="http://schemas.microsoft.com/office/drawing/2014/main" id="{6FAE25BA-CF4F-6A81-A8AD-6B1BDC7252E4}"/>
              </a:ext>
            </a:extLst>
          </p:cNvPr>
          <p:cNvSpPr txBox="1"/>
          <p:nvPr/>
        </p:nvSpPr>
        <p:spPr>
          <a:xfrm>
            <a:off x="990600" y="1447800"/>
            <a:ext cx="8153400" cy="646331"/>
          </a:xfrm>
          <a:prstGeom prst="rect">
            <a:avLst/>
          </a:prstGeom>
          <a:noFill/>
        </p:spPr>
        <p:txBody>
          <a:bodyPr wrap="square">
            <a:spAutoFit/>
          </a:bodyPr>
          <a:lstStyle/>
          <a:p>
            <a:pPr marL="0" marR="0">
              <a:spcBef>
                <a:spcPts val="0"/>
              </a:spcBef>
              <a:spcAft>
                <a:spcPts val="0"/>
              </a:spcAft>
            </a:pPr>
            <a:r>
              <a:rPr lang="en-US" sz="1800" kern="100" dirty="0">
                <a:solidFill>
                  <a:schemeClr val="accent2"/>
                </a:solidFill>
                <a:effectLst/>
                <a:ea typeface="Times New Roman" panose="02020603050405020304" pitchFamily="18" charset="0"/>
                <a:cs typeface="Times New Roman" panose="02020603050405020304" pitchFamily="18" charset="0"/>
              </a:rPr>
              <a:t>This part should list who you are, what you do, and how you do it. The reason your organization is in place. </a:t>
            </a:r>
          </a:p>
        </p:txBody>
      </p:sp>
    </p:spTree>
    <p:extLst>
      <p:ext uri="{BB962C8B-B14F-4D97-AF65-F5344CB8AC3E}">
        <p14:creationId xmlns:p14="http://schemas.microsoft.com/office/powerpoint/2010/main" val="830683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470E1BE-9BE9-1169-C419-3F7BE3AE8616}"/>
              </a:ext>
            </a:extLst>
          </p:cNvPr>
          <p:cNvSpPr txBox="1"/>
          <p:nvPr/>
        </p:nvSpPr>
        <p:spPr>
          <a:xfrm>
            <a:off x="381000" y="762000"/>
            <a:ext cx="11125200" cy="5570756"/>
          </a:xfrm>
          <a:prstGeom prst="rect">
            <a:avLst/>
          </a:prstGeom>
          <a:noFill/>
        </p:spPr>
        <p:txBody>
          <a:bodyPr wrap="square">
            <a:spAutoFit/>
          </a:bodyPr>
          <a:lstStyle/>
          <a:p>
            <a:pPr algn="l"/>
            <a:r>
              <a:rPr lang="en-US" sz="3200" b="1" i="0" u="sng" dirty="0">
                <a:solidFill>
                  <a:srgbClr val="E25041"/>
                </a:solidFill>
                <a:effectLst/>
                <a:latin typeface="Arial" panose="020B0604020202020204" pitchFamily="34" charset="0"/>
              </a:rPr>
              <a:t>UNIQUE ENTITY ID</a:t>
            </a:r>
            <a:endParaRPr lang="en-US" sz="3200" b="0" i="0" dirty="0">
              <a:solidFill>
                <a:srgbClr val="333333"/>
              </a:solidFill>
              <a:effectLst/>
              <a:latin typeface="Arial" panose="020B0604020202020204" pitchFamily="34" charset="0"/>
            </a:endParaRPr>
          </a:p>
          <a:p>
            <a:pPr algn="l"/>
            <a:r>
              <a:rPr lang="en-US" sz="3200" b="1" i="0" dirty="0">
                <a:solidFill>
                  <a:srgbClr val="E25041"/>
                </a:solidFill>
                <a:effectLst/>
                <a:latin typeface="Arial" panose="020B0604020202020204" pitchFamily="34" charset="0"/>
              </a:rPr>
              <a:t>Organizations requesting $25,000 or more MUST provide a valid </a:t>
            </a:r>
            <a:r>
              <a:rPr lang="en-US" sz="3200" b="1" i="0" dirty="0" err="1">
                <a:solidFill>
                  <a:srgbClr val="E25041"/>
                </a:solidFill>
                <a:effectLst/>
                <a:latin typeface="Arial" panose="020B0604020202020204" pitchFamily="34" charset="0"/>
              </a:rPr>
              <a:t>SAM.gov</a:t>
            </a:r>
            <a:r>
              <a:rPr lang="en-US" sz="3200" b="1" i="0" dirty="0">
                <a:solidFill>
                  <a:srgbClr val="E25041"/>
                </a:solidFill>
                <a:effectLst/>
                <a:latin typeface="Arial" panose="020B0604020202020204" pitchFamily="34" charset="0"/>
              </a:rPr>
              <a:t> issued Unique Entity ID.</a:t>
            </a:r>
            <a:br>
              <a:rPr lang="en-US" sz="3200" b="0" i="0" dirty="0">
                <a:solidFill>
                  <a:srgbClr val="333333"/>
                </a:solidFill>
                <a:effectLst/>
                <a:latin typeface="Arial" panose="020B0604020202020204" pitchFamily="34" charset="0"/>
              </a:rPr>
            </a:br>
            <a:r>
              <a:rPr lang="en-US" sz="3200" b="0" i="0" dirty="0">
                <a:solidFill>
                  <a:srgbClr val="333333"/>
                </a:solidFill>
                <a:effectLst/>
                <a:latin typeface="Arial" panose="020B0604020202020204" pitchFamily="34" charset="0"/>
              </a:rPr>
              <a:t> </a:t>
            </a:r>
            <a:br>
              <a:rPr lang="en-US" sz="3200" b="0" i="0" dirty="0">
                <a:solidFill>
                  <a:srgbClr val="333333"/>
                </a:solidFill>
                <a:effectLst/>
                <a:latin typeface="Arial" panose="020B0604020202020204" pitchFamily="34" charset="0"/>
              </a:rPr>
            </a:br>
            <a:r>
              <a:rPr lang="en-US" sz="3200" b="0" i="0" dirty="0">
                <a:solidFill>
                  <a:srgbClr val="333333"/>
                </a:solidFill>
                <a:effectLst/>
                <a:latin typeface="Arial" panose="020B0604020202020204" pitchFamily="34" charset="0"/>
              </a:rPr>
              <a:t>If you already have a </a:t>
            </a:r>
            <a:r>
              <a:rPr lang="en-US" sz="3200" b="0" i="0" dirty="0" err="1">
                <a:solidFill>
                  <a:srgbClr val="333333"/>
                </a:solidFill>
                <a:effectLst/>
                <a:latin typeface="Arial" panose="020B0604020202020204" pitchFamily="34" charset="0"/>
              </a:rPr>
              <a:t>SAM.gov</a:t>
            </a:r>
            <a:r>
              <a:rPr lang="en-US" sz="3200" b="0" i="0" dirty="0">
                <a:solidFill>
                  <a:srgbClr val="333333"/>
                </a:solidFill>
                <a:effectLst/>
                <a:latin typeface="Arial" panose="020B0604020202020204" pitchFamily="34" charset="0"/>
              </a:rPr>
              <a:t>-issued Unique Entity ID, you will need to include it below under the Organizational Information section. If you do not have one, </a:t>
            </a:r>
            <a:r>
              <a:rPr lang="en-US" sz="3200" b="1" i="1" dirty="0">
                <a:solidFill>
                  <a:srgbClr val="333333"/>
                </a:solidFill>
                <a:effectLst/>
                <a:latin typeface="Arial" panose="020B0604020202020204" pitchFamily="34" charset="0"/>
              </a:rPr>
              <a:t>we urge you to apply immediately as the </a:t>
            </a:r>
            <a:r>
              <a:rPr lang="en-US" sz="3200" b="1" i="1" dirty="0" err="1">
                <a:solidFill>
                  <a:srgbClr val="333333"/>
                </a:solidFill>
                <a:effectLst/>
                <a:latin typeface="Arial" panose="020B0604020202020204" pitchFamily="34" charset="0"/>
              </a:rPr>
              <a:t>SAM.gov</a:t>
            </a:r>
            <a:r>
              <a:rPr lang="en-US" sz="3200" b="1" i="1" dirty="0">
                <a:solidFill>
                  <a:srgbClr val="333333"/>
                </a:solidFill>
                <a:effectLst/>
                <a:latin typeface="Arial" panose="020B0604020202020204" pitchFamily="34" charset="0"/>
              </a:rPr>
              <a:t> processing time is very lengthy – see instructions below under the </a:t>
            </a:r>
            <a:r>
              <a:rPr lang="en-US" sz="3200" b="0" i="1" dirty="0">
                <a:solidFill>
                  <a:srgbClr val="333333"/>
                </a:solidFill>
                <a:effectLst/>
                <a:latin typeface="Arial" panose="020B0604020202020204" pitchFamily="34" charset="0"/>
              </a:rPr>
              <a:t>Organizational Information section.</a:t>
            </a:r>
            <a:endParaRPr lang="en-US" sz="3200" b="0" i="0" dirty="0">
              <a:solidFill>
                <a:srgbClr val="333333"/>
              </a:solidFill>
              <a:effectLst/>
              <a:latin typeface="Arial" panose="020B0604020202020204" pitchFamily="34" charset="0"/>
            </a:endParaRPr>
          </a:p>
          <a:p>
            <a:br>
              <a:rPr lang="en-US" dirty="0"/>
            </a:br>
            <a:endParaRPr lang="en-US" dirty="0"/>
          </a:p>
        </p:txBody>
      </p:sp>
    </p:spTree>
    <p:extLst>
      <p:ext uri="{BB962C8B-B14F-4D97-AF65-F5344CB8AC3E}">
        <p14:creationId xmlns:p14="http://schemas.microsoft.com/office/powerpoint/2010/main" val="2868940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61AAAD-1C24-658D-A5C5-4B43633998B9}"/>
              </a:ext>
            </a:extLst>
          </p:cNvPr>
          <p:cNvPicPr>
            <a:picLocks noChangeAspect="1"/>
          </p:cNvPicPr>
          <p:nvPr/>
        </p:nvPicPr>
        <p:blipFill>
          <a:blip r:embed="rId3"/>
          <a:stretch>
            <a:fillRect/>
          </a:stretch>
        </p:blipFill>
        <p:spPr>
          <a:xfrm>
            <a:off x="685800" y="1371600"/>
            <a:ext cx="10461284" cy="4419600"/>
          </a:xfrm>
          <a:prstGeom prst="rect">
            <a:avLst/>
          </a:prstGeom>
        </p:spPr>
      </p:pic>
    </p:spTree>
    <p:extLst>
      <p:ext uri="{BB962C8B-B14F-4D97-AF65-F5344CB8AC3E}">
        <p14:creationId xmlns:p14="http://schemas.microsoft.com/office/powerpoint/2010/main" val="2837462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2EF4C9-147E-6D52-52C8-012A60875D16}"/>
              </a:ext>
            </a:extLst>
          </p:cNvPr>
          <p:cNvPicPr>
            <a:picLocks noChangeAspect="1"/>
          </p:cNvPicPr>
          <p:nvPr/>
        </p:nvPicPr>
        <p:blipFill>
          <a:blip r:embed="rId3"/>
          <a:stretch>
            <a:fillRect/>
          </a:stretch>
        </p:blipFill>
        <p:spPr>
          <a:xfrm>
            <a:off x="1446609" y="1371600"/>
            <a:ext cx="9983391" cy="4953000"/>
          </a:xfrm>
          <a:prstGeom prst="rect">
            <a:avLst/>
          </a:prstGeom>
        </p:spPr>
      </p:pic>
    </p:spTree>
    <p:extLst>
      <p:ext uri="{BB962C8B-B14F-4D97-AF65-F5344CB8AC3E}">
        <p14:creationId xmlns:p14="http://schemas.microsoft.com/office/powerpoint/2010/main" val="326936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287688" y="6212155"/>
            <a:ext cx="904312" cy="378309"/>
          </a:xfrm>
          <a:prstGeom prst="rect">
            <a:avLst/>
          </a:prstGeom>
        </p:spPr>
        <p:txBody>
          <a:bodyPr wrap="square">
            <a:spAutoFit/>
          </a:bodyPr>
          <a:lstStyle/>
          <a:p>
            <a:pPr marL="0" marR="0" lvl="0" indent="0" algn="l" defTabSz="914400" rtl="0" eaLnBrk="1" fontAlgn="auto" latinLnBrk="0" hangingPunct="1">
              <a:lnSpc>
                <a:spcPts val="27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rPr>
              <a:t>PAGE </a:t>
            </a:r>
            <a:fld id="{15BC3B4D-1736-9F4F-903D-FEB8D5D2E2B6}" type="slidenum">
              <a:rPr kumimoji="0" lang="en-US" sz="800" b="0" i="0" u="none" strike="noStrike" kern="1200" cap="none" spc="0" normalizeH="0" baseline="0" noProof="0" smtClean="0">
                <a:ln>
                  <a:noFill/>
                </a:ln>
                <a:solidFill>
                  <a:srgbClr val="87898B"/>
                </a:solidFill>
                <a:effectLst/>
                <a:uLnTx/>
                <a:uFillTx/>
                <a:latin typeface="Arial" panose="020B0604020202020204" pitchFamily="34" charset="0"/>
                <a:ea typeface="Gotham HTF Book" charset="0"/>
                <a:cs typeface="Arial" panose="020B0604020202020204" pitchFamily="34" charset="0"/>
              </a:rPr>
              <a:pPr marL="0" marR="0" lvl="0" indent="0" algn="l" defTabSz="914400" rtl="0" eaLnBrk="1" fontAlgn="auto" latinLnBrk="0" hangingPunct="1">
                <a:lnSpc>
                  <a:spcPts val="2700"/>
                </a:lnSpc>
                <a:spcBef>
                  <a:spcPts val="0"/>
                </a:spcBef>
                <a:spcAft>
                  <a:spcPts val="0"/>
                </a:spcAft>
                <a:buClrTx/>
                <a:buSzTx/>
                <a:buFontTx/>
                <a:buNone/>
                <a:tabLst/>
                <a:defRPr/>
              </a:pPr>
              <a:t>6</a:t>
            </a:fld>
            <a:endParaRPr kumimoji="0" lang="en-US" sz="800" b="1" i="0" u="none" strike="noStrike" kern="1200" cap="none" spc="0" normalizeH="0" baseline="0" noProof="0" dirty="0">
              <a:ln>
                <a:noFill/>
              </a:ln>
              <a:solidFill>
                <a:srgbClr val="87898B"/>
              </a:solidFill>
              <a:effectLst/>
              <a:uLnTx/>
              <a:uFillTx/>
              <a:latin typeface="Arial" panose="020B0604020202020204" pitchFamily="34" charset="0"/>
              <a:ea typeface="Gotham HTF Book" charset="0"/>
              <a:cs typeface="Arial" panose="020B0604020202020204" pitchFamily="34" charset="0"/>
            </a:endParaRPr>
          </a:p>
        </p:txBody>
      </p:sp>
      <p:sp>
        <p:nvSpPr>
          <p:cNvPr id="10" name="Rectangle 9"/>
          <p:cNvSpPr/>
          <p:nvPr/>
        </p:nvSpPr>
        <p:spPr>
          <a:xfrm>
            <a:off x="349751" y="908669"/>
            <a:ext cx="9773222" cy="536109"/>
          </a:xfrm>
          <a:prstGeom prst="rect">
            <a:avLst/>
          </a:prstGeom>
        </p:spPr>
        <p:txBody>
          <a:bodyPr wrap="square">
            <a:spAutoFit/>
          </a:bodyPr>
          <a:lstStyle/>
          <a:p>
            <a:pPr marL="0" marR="0" lvl="0" indent="0" algn="l" defTabSz="914400" rtl="0" eaLnBrk="1" fontAlgn="auto" latinLnBrk="0" hangingPunct="1">
              <a:lnSpc>
                <a:spcPts val="343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D2162F"/>
                </a:solidFill>
                <a:effectLst/>
                <a:uLnTx/>
                <a:uFillTx/>
                <a:latin typeface="Arial" panose="020B0604020202020204" pitchFamily="34" charset="0"/>
                <a:ea typeface="Trajan Pro" charset="0"/>
                <a:cs typeface="Arial" panose="020B0604020202020204" pitchFamily="34" charset="0"/>
              </a:rPr>
              <a:t>Today’s Care. Tomorrow’s Cure.</a:t>
            </a:r>
            <a:r>
              <a:rPr kumimoji="0" lang="en-US" sz="2400" b="1" i="0" u="none" strike="noStrike" kern="1200" cap="none" spc="0" normalizeH="0" baseline="30000" noProof="0" dirty="0">
                <a:ln>
                  <a:noFill/>
                </a:ln>
                <a:solidFill>
                  <a:srgbClr val="B10005"/>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dirty="0">
              <a:ln>
                <a:noFill/>
              </a:ln>
              <a:solidFill>
                <a:srgbClr val="B10005"/>
              </a:solidFill>
              <a:effectLst/>
              <a:uLnTx/>
              <a:uFillTx/>
              <a:latin typeface="Arial" panose="020B0604020202020204" pitchFamily="34" charset="0"/>
              <a:ea typeface="Trajan Pro" charset="0"/>
              <a:cs typeface="Arial" panose="020B0604020202020204" pitchFamily="34" charset="0"/>
            </a:endParaRPr>
          </a:p>
        </p:txBody>
      </p:sp>
      <p:grpSp>
        <p:nvGrpSpPr>
          <p:cNvPr id="52" name="Group 51">
            <a:extLst>
              <a:ext uri="{FF2B5EF4-FFF2-40B4-BE49-F238E27FC236}">
                <a16:creationId xmlns:a16="http://schemas.microsoft.com/office/drawing/2014/main" id="{5A6D46B5-4D43-46C6-97D2-20C197D6C2E5}"/>
              </a:ext>
            </a:extLst>
          </p:cNvPr>
          <p:cNvGrpSpPr/>
          <p:nvPr/>
        </p:nvGrpSpPr>
        <p:grpSpPr>
          <a:xfrm>
            <a:off x="4102269" y="1664234"/>
            <a:ext cx="4036442" cy="4036444"/>
            <a:chOff x="3100779" y="1957777"/>
            <a:chExt cx="3856845" cy="3856846"/>
          </a:xfrm>
        </p:grpSpPr>
        <p:sp>
          <p:nvSpPr>
            <p:cNvPr id="75" name="Freeform: Shape 74">
              <a:extLst>
                <a:ext uri="{FF2B5EF4-FFF2-40B4-BE49-F238E27FC236}">
                  <a16:creationId xmlns:a16="http://schemas.microsoft.com/office/drawing/2014/main" id="{C3CE02FB-F01D-4601-A91A-E2C8C3938E77}"/>
                </a:ext>
              </a:extLst>
            </p:cNvPr>
            <p:cNvSpPr/>
            <p:nvPr/>
          </p:nvSpPr>
          <p:spPr>
            <a:xfrm rot="20303597">
              <a:off x="3992065" y="195777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840" tIns="207840" rIns="207840" bIns="207840" numCol="1" spcCol="1270" anchor="ctr" anchorCtr="0">
              <a:noAutofit/>
            </a:bodyPr>
            <a:lstStyle/>
            <a:p>
              <a:pPr marL="0" marR="0" lvl="0" indent="0" algn="ctr" defTabSz="114184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6" name="Freeform: Shape 75">
              <a:extLst>
                <a:ext uri="{FF2B5EF4-FFF2-40B4-BE49-F238E27FC236}">
                  <a16:creationId xmlns:a16="http://schemas.microsoft.com/office/drawing/2014/main" id="{DAA2E14B-DA0B-4DE3-B879-61A039DB3050}"/>
                </a:ext>
              </a:extLst>
            </p:cNvPr>
            <p:cNvSpPr/>
            <p:nvPr/>
          </p:nvSpPr>
          <p:spPr>
            <a:xfrm rot="20303597">
              <a:off x="5165265" y="1994738"/>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7840" tIns="207840" rIns="207840" bIns="207840" numCol="1" spcCol="1270" anchor="ctr" anchorCtr="0">
              <a:noAutofit/>
            </a:bodyPr>
            <a:lstStyle/>
            <a:p>
              <a:pPr marL="0" marR="0" lvl="0" indent="0" algn="ctr" defTabSz="1141840" rtl="0" eaLnBrk="1" fontAlgn="auto" latinLnBrk="0" hangingPunct="1">
                <a:lnSpc>
                  <a:spcPct val="90000"/>
                </a:lnSpc>
                <a:spcBef>
                  <a:spcPct val="0"/>
                </a:spcBef>
                <a:spcAft>
                  <a:spcPct val="3500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7" name="Freeform: Shape 76">
              <a:extLst>
                <a:ext uri="{FF2B5EF4-FFF2-40B4-BE49-F238E27FC236}">
                  <a16:creationId xmlns:a16="http://schemas.microsoft.com/office/drawing/2014/main" id="{8D6D7BA0-4206-44FE-8867-E9B6CC80D448}"/>
                </a:ext>
              </a:extLst>
            </p:cNvPr>
            <p:cNvSpPr/>
            <p:nvPr/>
          </p:nvSpPr>
          <p:spPr>
            <a:xfrm rot="20303597">
              <a:off x="6052368" y="2849062"/>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8" name="Freeform: Shape 77">
              <a:extLst>
                <a:ext uri="{FF2B5EF4-FFF2-40B4-BE49-F238E27FC236}">
                  <a16:creationId xmlns:a16="http://schemas.microsoft.com/office/drawing/2014/main" id="{E790125D-E4D1-4924-B993-1C4D0DA574DD}"/>
                </a:ext>
              </a:extLst>
            </p:cNvPr>
            <p:cNvSpPr/>
            <p:nvPr/>
          </p:nvSpPr>
          <p:spPr>
            <a:xfrm rot="20303597">
              <a:off x="6033427" y="406380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9" name="Freeform: Shape 78">
              <a:extLst>
                <a:ext uri="{FF2B5EF4-FFF2-40B4-BE49-F238E27FC236}">
                  <a16:creationId xmlns:a16="http://schemas.microsoft.com/office/drawing/2014/main" id="{52191B65-ECB8-4287-8524-001E68745E15}"/>
                </a:ext>
              </a:extLst>
            </p:cNvPr>
            <p:cNvSpPr/>
            <p:nvPr/>
          </p:nvSpPr>
          <p:spPr>
            <a:xfrm rot="20303597">
              <a:off x="5161083" y="490936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0" name="Freeform: Shape 79">
              <a:extLst>
                <a:ext uri="{FF2B5EF4-FFF2-40B4-BE49-F238E27FC236}">
                  <a16:creationId xmlns:a16="http://schemas.microsoft.com/office/drawing/2014/main" id="{450CADDE-FB89-4CC4-B416-3496AD475D6E}"/>
                </a:ext>
              </a:extLst>
            </p:cNvPr>
            <p:cNvSpPr/>
            <p:nvPr/>
          </p:nvSpPr>
          <p:spPr>
            <a:xfrm rot="20303597">
              <a:off x="3946339" y="489042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1" name="Freeform: Shape 80">
              <a:extLst>
                <a:ext uri="{FF2B5EF4-FFF2-40B4-BE49-F238E27FC236}">
                  <a16:creationId xmlns:a16="http://schemas.microsoft.com/office/drawing/2014/main" id="{B26CC94E-4470-46FC-8CEE-8CC912DDEDBB}"/>
                </a:ext>
              </a:extLst>
            </p:cNvPr>
            <p:cNvSpPr/>
            <p:nvPr/>
          </p:nvSpPr>
          <p:spPr>
            <a:xfrm rot="20303597">
              <a:off x="3100779" y="4018081"/>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2" name="Freeform: Shape 81">
              <a:extLst>
                <a:ext uri="{FF2B5EF4-FFF2-40B4-BE49-F238E27FC236}">
                  <a16:creationId xmlns:a16="http://schemas.microsoft.com/office/drawing/2014/main" id="{4FCFDA0C-B1C8-4C0C-AD10-07C84408CDB1}"/>
                </a:ext>
              </a:extLst>
            </p:cNvPr>
            <p:cNvSpPr/>
            <p:nvPr/>
          </p:nvSpPr>
          <p:spPr>
            <a:xfrm rot="20303597">
              <a:off x="3119720" y="2803337"/>
              <a:ext cx="905256" cy="905256"/>
            </a:xfrm>
            <a:custGeom>
              <a:avLst/>
              <a:gdLst>
                <a:gd name="connsiteX0" fmla="*/ 0 w 791765"/>
                <a:gd name="connsiteY0" fmla="*/ 395883 h 791765"/>
                <a:gd name="connsiteX1" fmla="*/ 395883 w 791765"/>
                <a:gd name="connsiteY1" fmla="*/ 0 h 791765"/>
                <a:gd name="connsiteX2" fmla="*/ 791766 w 791765"/>
                <a:gd name="connsiteY2" fmla="*/ 395883 h 791765"/>
                <a:gd name="connsiteX3" fmla="*/ 395883 w 791765"/>
                <a:gd name="connsiteY3" fmla="*/ 791766 h 791765"/>
                <a:gd name="connsiteX4" fmla="*/ 0 w 791765"/>
                <a:gd name="connsiteY4" fmla="*/ 395883 h 791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765" h="791765">
                  <a:moveTo>
                    <a:pt x="0" y="395883"/>
                  </a:moveTo>
                  <a:cubicBezTo>
                    <a:pt x="0" y="177243"/>
                    <a:pt x="177243" y="0"/>
                    <a:pt x="395883" y="0"/>
                  </a:cubicBezTo>
                  <a:cubicBezTo>
                    <a:pt x="614523" y="0"/>
                    <a:pt x="791766" y="177243"/>
                    <a:pt x="791766" y="395883"/>
                  </a:cubicBezTo>
                  <a:cubicBezTo>
                    <a:pt x="791766" y="614523"/>
                    <a:pt x="614523" y="791766"/>
                    <a:pt x="395883" y="791766"/>
                  </a:cubicBezTo>
                  <a:cubicBezTo>
                    <a:pt x="177243" y="791766"/>
                    <a:pt x="0" y="614523"/>
                    <a:pt x="0" y="395883"/>
                  </a:cubicBezTo>
                  <a:close/>
                </a:path>
              </a:pathLst>
            </a:custGeom>
            <a:noFill/>
            <a:ln>
              <a:solidFill>
                <a:schemeClr val="tx1">
                  <a:lumMod val="50000"/>
                  <a:lumOff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2384" tIns="242384" rIns="242384" bIns="242384" numCol="1" spcCol="1270" anchor="ctr" anchorCtr="0">
              <a:noAutofit/>
            </a:bodyPr>
            <a:lstStyle/>
            <a:p>
              <a:pPr marL="0" marR="0" lvl="0" indent="0" algn="ctr" defTabSz="2350847" rtl="0" eaLnBrk="1" fontAlgn="auto" latinLnBrk="0" hangingPunct="1">
                <a:lnSpc>
                  <a:spcPct val="90000"/>
                </a:lnSpc>
                <a:spcBef>
                  <a:spcPct val="0"/>
                </a:spcBef>
                <a:spcAft>
                  <a:spcPct val="35000"/>
                </a:spcAft>
                <a:buClrTx/>
                <a:buSzTx/>
                <a:buFontTx/>
                <a:buNone/>
                <a:tabLst/>
                <a:defRPr/>
              </a:pPr>
              <a:endParaRPr kumimoji="0" 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53" name="object 8">
            <a:extLst>
              <a:ext uri="{FF2B5EF4-FFF2-40B4-BE49-F238E27FC236}">
                <a16:creationId xmlns:a16="http://schemas.microsoft.com/office/drawing/2014/main" id="{1D953EA8-A22D-499A-906E-B4B8B9730702}"/>
              </a:ext>
            </a:extLst>
          </p:cNvPr>
          <p:cNvSpPr txBox="1"/>
          <p:nvPr/>
        </p:nvSpPr>
        <p:spPr>
          <a:xfrm>
            <a:off x="2114550" y="1738444"/>
            <a:ext cx="2795753" cy="512961"/>
          </a:xfrm>
          <a:prstGeom prst="rect">
            <a:avLst/>
          </a:prstGeom>
        </p:spPr>
        <p:txBody>
          <a:bodyPr vert="horz" wrap="square" lIns="0" tIns="5080" rIns="0" bIns="0" rtlCol="0">
            <a:spAutoFit/>
          </a:bodyPr>
          <a:lstStyle/>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Information Specialists</a:t>
            </a:r>
          </a:p>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124</a:t>
            </a:r>
            <a:r>
              <a:rPr kumimoji="0"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,000</a:t>
            </a:r>
            <a:r>
              <a:rPr kumimoji="0" lang="en-US"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a:t>
            </a:r>
            <a:r>
              <a:rPr kumimoji="0" sz="1100" b="1" i="0" u="none" strike="noStrike" kern="1200" cap="none" spc="0" normalizeH="0" baseline="0" noProof="0" dirty="0">
                <a:ln>
                  <a:noFill/>
                </a:ln>
                <a:solidFill>
                  <a:srgbClr val="F58C1F"/>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families have received one-on-one assistance in </a:t>
            </a:r>
            <a:r>
              <a:rPr kumimoji="0" lang="en-US"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170 languages</a:t>
            </a:r>
            <a:endParaRPr kumimoji="0" sz="11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endParaRPr>
          </a:p>
        </p:txBody>
      </p:sp>
      <p:sp>
        <p:nvSpPr>
          <p:cNvPr id="54" name="object 8">
            <a:extLst>
              <a:ext uri="{FF2B5EF4-FFF2-40B4-BE49-F238E27FC236}">
                <a16:creationId xmlns:a16="http://schemas.microsoft.com/office/drawing/2014/main" id="{DD4A8AAF-E0CD-45D9-95D8-B85DC1B7F3DC}"/>
              </a:ext>
            </a:extLst>
          </p:cNvPr>
          <p:cNvSpPr txBox="1"/>
          <p:nvPr/>
        </p:nvSpPr>
        <p:spPr>
          <a:xfrm>
            <a:off x="1116424" y="2594487"/>
            <a:ext cx="2932818" cy="851515"/>
          </a:xfrm>
          <a:prstGeom prst="rect">
            <a:avLst/>
          </a:prstGeom>
        </p:spPr>
        <p:txBody>
          <a:bodyPr vert="horz" wrap="square" lIns="0" tIns="5080" rIns="0" bIns="0" rtlCol="0">
            <a:spAutoFit/>
          </a:bodyPr>
          <a:lstStyle/>
          <a:p>
            <a:pPr marL="16510" marR="6350"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D2162F"/>
                </a:solidFill>
                <a:effectLst/>
                <a:uLnTx/>
                <a:uFillTx/>
                <a:latin typeface="Arial" panose="020B0604020202020204" pitchFamily="34" charset="0"/>
                <a:ea typeface="+mn-ea"/>
                <a:cs typeface="Arial" panose="020B0604020202020204" pitchFamily="34" charset="0"/>
              </a:rPr>
              <a:t>Reeve Summit: </a:t>
            </a:r>
            <a:endParaRPr kumimoji="0" lang="en-US" sz="1100" b="0" i="0" u="none" strike="noStrike" kern="1200" cap="none" spc="0" normalizeH="0" baseline="0" noProof="0" dirty="0">
              <a:ln>
                <a:noFill/>
              </a:ln>
              <a:solidFill>
                <a:srgbClr val="D2162F"/>
              </a:solidFill>
              <a:effectLst/>
              <a:uLnTx/>
              <a:uFillTx/>
              <a:latin typeface="Arial" panose="020B0604020202020204" pitchFamily="34" charset="0"/>
              <a:ea typeface="+mn-ea"/>
              <a:cs typeface="+mn-cs"/>
            </a:endParaRPr>
          </a:p>
          <a:p>
            <a:pPr marL="16510" marR="6350"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D2162F"/>
                </a:solidFill>
                <a:effectLst/>
                <a:uLnTx/>
                <a:uFillTx/>
                <a:latin typeface="Arial" panose="020B0604020202020204" pitchFamily="34" charset="0"/>
                <a:ea typeface="+mn-ea"/>
                <a:cs typeface="Arial" panose="020B0604020202020204" pitchFamily="34" charset="0"/>
              </a:rPr>
              <a:t>Where Care, Cure and Community Connect</a:t>
            </a:r>
          </a:p>
          <a:p>
            <a:pPr marL="16510" marR="6350" lvl="0" indent="0" algn="r" defTabSz="914400" rtl="0" eaLnBrk="1" fontAlgn="auto" latinLnBrk="0" hangingPunct="1">
              <a:lnSpc>
                <a:spcPct val="100000"/>
              </a:lnSpc>
              <a:spcBef>
                <a:spcPts val="4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a:ea typeface="+mn-ea"/>
                <a:cs typeface="Arial"/>
              </a:rPr>
              <a:t>Annual summit with a spectrum of care and cure topics designed for the community and professionals</a:t>
            </a:r>
          </a:p>
        </p:txBody>
      </p:sp>
      <p:sp>
        <p:nvSpPr>
          <p:cNvPr id="55" name="object 5">
            <a:extLst>
              <a:ext uri="{FF2B5EF4-FFF2-40B4-BE49-F238E27FC236}">
                <a16:creationId xmlns:a16="http://schemas.microsoft.com/office/drawing/2014/main" id="{D9ADB234-9107-4DAC-8F52-696FA1275E37}"/>
              </a:ext>
            </a:extLst>
          </p:cNvPr>
          <p:cNvSpPr txBox="1"/>
          <p:nvPr/>
        </p:nvSpPr>
        <p:spPr>
          <a:xfrm>
            <a:off x="8194319" y="3914067"/>
            <a:ext cx="2800948" cy="846386"/>
          </a:xfrm>
          <a:prstGeom prst="rect">
            <a:avLst/>
          </a:prstGeom>
        </p:spPr>
        <p:txBody>
          <a:bodyPr vert="horz" wrap="square" lIns="0" tIns="0" rIns="0" bIns="0" rtlCol="0">
            <a:spAutoFit/>
          </a:bodyPr>
          <a:lstStyle/>
          <a:p>
            <a:pPr marL="16934" marR="6774" lvl="0" indent="0" algn="l"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C57C2"/>
                </a:solidFill>
                <a:effectLst/>
                <a:uLnTx/>
                <a:uFillTx/>
                <a:latin typeface="Arial" panose="020B0604020202020204" pitchFamily="34" charset="0"/>
                <a:ea typeface="+mn-ea"/>
                <a:cs typeface="Arial" panose="020B0604020202020204" pitchFamily="34" charset="0"/>
              </a:rPr>
              <a:t>Global Leader in Spinal Cord Research </a:t>
            </a:r>
          </a:p>
          <a:p>
            <a:pPr marL="16934" marR="6774" lvl="0" indent="0" algn="l"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C57C2"/>
                </a:solidFill>
                <a:effectLst/>
                <a:uLnTx/>
                <a:uFillTx/>
                <a:latin typeface="Arial" panose="020B0604020202020204" pitchFamily="34" charset="0"/>
                <a:ea typeface="+mn-ea"/>
                <a:cs typeface="Arial" panose="020B0604020202020204" pitchFamily="34" charset="0"/>
              </a:rPr>
              <a:t>$140 million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been awarded to researchers around the globe to speed the development of treatments and therapies for spinal cord injury</a:t>
            </a:r>
          </a:p>
        </p:txBody>
      </p:sp>
      <p:sp>
        <p:nvSpPr>
          <p:cNvPr id="56" name="TextBox 55">
            <a:extLst>
              <a:ext uri="{FF2B5EF4-FFF2-40B4-BE49-F238E27FC236}">
                <a16:creationId xmlns:a16="http://schemas.microsoft.com/office/drawing/2014/main" id="{42F8A1A4-E64A-4851-AC87-567D2181F588}"/>
              </a:ext>
            </a:extLst>
          </p:cNvPr>
          <p:cNvSpPr txBox="1"/>
          <p:nvPr/>
        </p:nvSpPr>
        <p:spPr>
          <a:xfrm>
            <a:off x="4939596" y="3537476"/>
            <a:ext cx="236178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1st</a:t>
            </a:r>
            <a:r>
              <a:rPr kumimoji="0" lang="en-US" sz="14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call made when loved one is diagnosed with paralysis</a:t>
            </a:r>
          </a:p>
        </p:txBody>
      </p:sp>
      <p:sp>
        <p:nvSpPr>
          <p:cNvPr id="57" name="Rectangle 56">
            <a:extLst>
              <a:ext uri="{FF2B5EF4-FFF2-40B4-BE49-F238E27FC236}">
                <a16:creationId xmlns:a16="http://schemas.microsoft.com/office/drawing/2014/main" id="{30E7E413-9CA3-41FC-9A5D-F3777F52402D}"/>
              </a:ext>
            </a:extLst>
          </p:cNvPr>
          <p:cNvSpPr/>
          <p:nvPr/>
        </p:nvSpPr>
        <p:spPr>
          <a:xfrm>
            <a:off x="8194319" y="2720162"/>
            <a:ext cx="2635606" cy="600164"/>
          </a:xfrm>
          <a:prstGeom prst="rect">
            <a:avLst/>
          </a:prstGeom>
        </p:spPr>
        <p:txBody>
          <a:bodyPr wrap="square">
            <a:spAutoFit/>
          </a:bodyPr>
          <a:lstStyle/>
          <a:p>
            <a:pPr marL="0" marR="260780" lvl="0" indent="-846" algn="l" defTabSz="914400" rtl="0" eaLnBrk="1" fontAlgn="auto" latinLnBrk="0" hangingPunct="1">
              <a:lnSpc>
                <a:spcPct val="100000"/>
              </a:lnSpc>
              <a:spcBef>
                <a:spcPts val="0"/>
              </a:spcBef>
              <a:spcAft>
                <a:spcPts val="0"/>
              </a:spcAft>
              <a:buClrTx/>
              <a:buSzTx/>
              <a:buFontTx/>
              <a:buNone/>
              <a:tabLst/>
              <a:defRPr/>
            </a:pPr>
            <a:r>
              <a:rPr kumimoji="0" lang="en-US" sz="1100" b="1" i="1" u="none" strike="noStrike" kern="1200" cap="none" spc="0" normalizeH="0" baseline="0" noProof="0" dirty="0">
                <a:ln>
                  <a:noFill/>
                </a:ln>
                <a:solidFill>
                  <a:srgbClr val="D2162F"/>
                </a:solidFill>
                <a:effectLst/>
                <a:uLnTx/>
                <a:uFillTx/>
                <a:latin typeface="Arial" panose="020B0604020202020204" pitchFamily="34" charset="0"/>
                <a:ea typeface="+mn-ea"/>
                <a:cs typeface="Arial" panose="020B0604020202020204" pitchFamily="34" charset="0"/>
              </a:rPr>
              <a:t>Paralysis Resource Guide </a:t>
            </a:r>
            <a:r>
              <a:rPr kumimoji="0" lang="en-US" sz="1100" b="1" i="0" u="none" strike="noStrike" kern="1200" cap="none" spc="0" normalizeH="0" baseline="0" noProof="0" dirty="0">
                <a:ln>
                  <a:noFill/>
                </a:ln>
                <a:solidFill>
                  <a:srgbClr val="D2162F"/>
                </a:solidFill>
                <a:effectLst/>
                <a:uLnTx/>
                <a:uFillTx/>
                <a:latin typeface="Arial" panose="020B0604020202020204" pitchFamily="34" charset="0"/>
                <a:ea typeface="+mn-ea"/>
                <a:cs typeface="Arial" panose="020B0604020202020204" pitchFamily="34" charset="0"/>
              </a:rPr>
              <a:t>225,000+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copies distributed to the Reeve Foundation’s community</a:t>
            </a:r>
          </a:p>
        </p:txBody>
      </p:sp>
      <p:sp>
        <p:nvSpPr>
          <p:cNvPr id="58" name="object 2">
            <a:extLst>
              <a:ext uri="{FF2B5EF4-FFF2-40B4-BE49-F238E27FC236}">
                <a16:creationId xmlns:a16="http://schemas.microsoft.com/office/drawing/2014/main" id="{D672EB2C-81E9-4FF5-90B3-09F7F396C258}"/>
              </a:ext>
            </a:extLst>
          </p:cNvPr>
          <p:cNvSpPr txBox="1"/>
          <p:nvPr/>
        </p:nvSpPr>
        <p:spPr>
          <a:xfrm>
            <a:off x="7335054" y="1732459"/>
            <a:ext cx="2887247" cy="524931"/>
          </a:xfrm>
          <a:prstGeom prst="rect">
            <a:avLst/>
          </a:prstGeom>
        </p:spPr>
        <p:txBody>
          <a:bodyPr vert="horz" wrap="square" lIns="0" tIns="16934"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8133"/>
                </a:solidFill>
                <a:effectLst/>
                <a:uLnTx/>
                <a:uFillTx/>
                <a:latin typeface="Arial" panose="020B0604020202020204" pitchFamily="34" charset="0"/>
                <a:ea typeface="+mn-ea"/>
                <a:cs typeface="Arial" panose="020B0604020202020204" pitchFamily="34" charset="0"/>
              </a:rPr>
              <a:t>Quality of Life Grants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8133"/>
                </a:solidFill>
                <a:effectLst/>
                <a:uLnTx/>
                <a:uFillTx/>
                <a:latin typeface="Arial"/>
                <a:ea typeface="+mn-ea"/>
                <a:cs typeface="Arial"/>
              </a:rPr>
              <a:t>41 m</a:t>
            </a:r>
            <a:r>
              <a:rPr kumimoji="0" sz="1100" b="1" i="0" u="none" strike="noStrike" kern="0" cap="none" spc="0" normalizeH="0" baseline="0" noProof="0" dirty="0">
                <a:ln>
                  <a:noFill/>
                </a:ln>
                <a:solidFill>
                  <a:srgbClr val="FF8133"/>
                </a:solidFill>
                <a:effectLst/>
                <a:uLnTx/>
                <a:uFillTx/>
                <a:latin typeface="Arial"/>
                <a:ea typeface="+mn-ea"/>
                <a:cs typeface="Arial"/>
              </a:rPr>
              <a:t>illion</a:t>
            </a:r>
            <a:r>
              <a:rPr kumimoji="0" lang="en-US" sz="1100" b="1" i="0" u="none" strike="noStrike" kern="0" cap="none" spc="0" normalizeH="0" baseline="0" noProof="0" dirty="0">
                <a:ln>
                  <a:noFill/>
                </a:ln>
                <a:solidFill>
                  <a:srgbClr val="FF8133"/>
                </a:solidFill>
                <a:effectLst/>
                <a:uLnTx/>
                <a:uFillTx/>
                <a:latin typeface="Arial"/>
                <a:ea typeface="+mn-ea"/>
                <a:cs typeface="Arial"/>
              </a:rPr>
              <a:t> </a:t>
            </a:r>
            <a:r>
              <a:rPr kumimoji="0" sz="1100" b="0" i="0" u="none" strike="noStrike" kern="0" cap="none" spc="0" normalizeH="0" baseline="0" noProof="0" dirty="0">
                <a:ln>
                  <a:noFill/>
                </a:ln>
                <a:solidFill>
                  <a:prstClr val="black"/>
                </a:solidFill>
                <a:effectLst/>
                <a:uLnTx/>
                <a:uFillTx/>
                <a:latin typeface="Arial"/>
                <a:ea typeface="+mn-ea"/>
                <a:cs typeface="Arial"/>
              </a:rPr>
              <a:t>awarded to </a:t>
            </a:r>
            <a:r>
              <a:rPr kumimoji="0" lang="en-US" sz="1100" b="0" i="0" u="none" strike="noStrike" kern="0" cap="none" spc="0" normalizeH="0" baseline="0" noProof="0" dirty="0">
                <a:ln>
                  <a:noFill/>
                </a:ln>
                <a:solidFill>
                  <a:prstClr val="black"/>
                </a:solidFill>
                <a:effectLst/>
                <a:uLnTx/>
                <a:uFillTx/>
                <a:latin typeface="Arial"/>
                <a:ea typeface="+mn-ea"/>
                <a:cs typeface="Arial"/>
              </a:rPr>
              <a:t>over </a:t>
            </a:r>
            <a:r>
              <a:rPr kumimoji="0" sz="1100" b="1" i="0" u="none" strike="noStrike" kern="0" cap="none" spc="0" normalizeH="0" baseline="0" noProof="0" dirty="0">
                <a:ln>
                  <a:noFill/>
                </a:ln>
                <a:solidFill>
                  <a:srgbClr val="FF8133"/>
                </a:solidFill>
                <a:effectLst/>
                <a:uLnTx/>
                <a:uFillTx/>
                <a:latin typeface="Arial"/>
                <a:ea typeface="+mn-ea"/>
                <a:cs typeface="Arial"/>
              </a:rPr>
              <a:t>3,</a:t>
            </a:r>
            <a:r>
              <a:rPr kumimoji="0" lang="en-US" sz="1100" b="1" i="0" u="none" strike="noStrike" kern="0" cap="none" spc="0" normalizeH="0" baseline="0" noProof="0" dirty="0">
                <a:ln>
                  <a:noFill/>
                </a:ln>
                <a:solidFill>
                  <a:srgbClr val="FF8133"/>
                </a:solidFill>
                <a:effectLst/>
                <a:uLnTx/>
                <a:uFillTx/>
                <a:latin typeface="Arial"/>
                <a:ea typeface="+mn-ea"/>
                <a:cs typeface="Arial"/>
              </a:rPr>
              <a:t>700 </a:t>
            </a:r>
            <a:r>
              <a:rPr kumimoji="0" sz="1100" b="0" i="0" u="none" strike="noStrike" kern="0" cap="none" spc="0" normalizeH="0" baseline="0" noProof="0" dirty="0">
                <a:ln>
                  <a:noFill/>
                </a:ln>
                <a:solidFill>
                  <a:prstClr val="black"/>
                </a:solidFill>
                <a:effectLst/>
                <a:uLnTx/>
                <a:uFillTx/>
                <a:latin typeface="Arial"/>
                <a:ea typeface="+mn-ea"/>
                <a:cs typeface="Arial"/>
              </a:rPr>
              <a:t>non-profit</a:t>
            </a:r>
            <a:r>
              <a:rPr kumimoji="0" lang="en-US" sz="1100" b="0" i="0" u="none" strike="noStrike" kern="0" cap="none" spc="0" normalizeH="0" baseline="0" noProof="0" dirty="0">
                <a:ln>
                  <a:noFill/>
                </a:ln>
                <a:solidFill>
                  <a:prstClr val="black"/>
                </a:solidFill>
                <a:effectLst/>
                <a:uLnTx/>
                <a:uFillTx/>
                <a:latin typeface="Arial"/>
                <a:ea typeface="+mn-ea"/>
                <a:cs typeface="Arial"/>
              </a:rPr>
              <a:t> </a:t>
            </a:r>
            <a:r>
              <a:rPr kumimoji="0" sz="1100" b="0" i="0" u="none" strike="noStrike" kern="0" cap="none" spc="0" normalizeH="0" baseline="0" noProof="0" dirty="0">
                <a:ln>
                  <a:noFill/>
                </a:ln>
                <a:solidFill>
                  <a:prstClr val="black"/>
                </a:solidFill>
                <a:effectLst/>
                <a:uLnTx/>
                <a:uFillTx/>
                <a:latin typeface="Arial"/>
                <a:ea typeface="+mn-ea"/>
                <a:cs typeface="Arial"/>
              </a:rPr>
              <a:t>programs</a:t>
            </a:r>
            <a:r>
              <a:rPr kumimoji="0" lang="en-US" sz="1100" b="0" i="0" u="none" strike="noStrike" kern="0" cap="none" spc="0" normalizeH="0" baseline="0" noProof="0" dirty="0">
                <a:ln>
                  <a:noFill/>
                </a:ln>
                <a:solidFill>
                  <a:prstClr val="black"/>
                </a:solidFill>
                <a:effectLst/>
                <a:uLnTx/>
                <a:uFillTx/>
                <a:latin typeface="Arial"/>
                <a:ea typeface="+mn-ea"/>
                <a:cs typeface="Arial"/>
              </a:rPr>
              <a:t> i</a:t>
            </a:r>
            <a:r>
              <a:rPr kumimoji="0" sz="1100" b="0" i="0" u="none" strike="noStrike" kern="0" cap="none" spc="0" normalizeH="0" baseline="0" noProof="0" dirty="0">
                <a:ln>
                  <a:noFill/>
                </a:ln>
                <a:solidFill>
                  <a:prstClr val="black"/>
                </a:solidFill>
                <a:effectLst/>
                <a:uLnTx/>
                <a:uFillTx/>
                <a:latin typeface="Arial"/>
                <a:ea typeface="+mn-ea"/>
                <a:cs typeface="Arial"/>
              </a:rPr>
              <a:t>n all </a:t>
            </a:r>
            <a:r>
              <a:rPr kumimoji="0" sz="1100" b="1" i="0" u="none" strike="noStrike" kern="0" cap="none" spc="0" normalizeH="0" baseline="0" noProof="0" dirty="0">
                <a:ln>
                  <a:noFill/>
                </a:ln>
                <a:solidFill>
                  <a:srgbClr val="FF8133"/>
                </a:solidFill>
                <a:effectLst/>
                <a:uLnTx/>
                <a:uFillTx/>
                <a:latin typeface="Arial"/>
                <a:ea typeface="+mn-ea"/>
                <a:cs typeface="Arial"/>
              </a:rPr>
              <a:t>50 states</a:t>
            </a:r>
          </a:p>
        </p:txBody>
      </p:sp>
      <p:sp>
        <p:nvSpPr>
          <p:cNvPr id="60" name="object 6">
            <a:extLst>
              <a:ext uri="{FF2B5EF4-FFF2-40B4-BE49-F238E27FC236}">
                <a16:creationId xmlns:a16="http://schemas.microsoft.com/office/drawing/2014/main" id="{4E7120F1-349C-48E3-98DB-36D71D53DC8D}"/>
              </a:ext>
            </a:extLst>
          </p:cNvPr>
          <p:cNvSpPr txBox="1"/>
          <p:nvPr/>
        </p:nvSpPr>
        <p:spPr>
          <a:xfrm>
            <a:off x="7322025" y="4945074"/>
            <a:ext cx="2800948" cy="682238"/>
          </a:xfrm>
          <a:prstGeom prst="rect">
            <a:avLst/>
          </a:prstGeom>
        </p:spPr>
        <p:txBody>
          <a:bodyPr vert="horz" wrap="square" lIns="0" tIns="5080" rIns="0" bIns="0" rtlCol="0">
            <a:spAutoFit/>
          </a:bodyPr>
          <a:lstStyle/>
          <a:p>
            <a:pPr marL="16934" marR="6774" lvl="0" indent="-846" algn="l"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Peer &amp; Family Support Program</a:t>
            </a:r>
          </a:p>
          <a:p>
            <a:pPr marL="16934" marR="6774" lvl="0" indent="-846" algn="l"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20</a:t>
            </a:r>
            <a:r>
              <a:rPr kumimoji="0"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,000+</a:t>
            </a:r>
            <a:r>
              <a:rPr kumimoji="0" sz="1100" b="1" i="0" u="none" strike="noStrike" kern="1200" cap="none" spc="0" normalizeH="0" baseline="0" noProof="0" dirty="0">
                <a:ln>
                  <a:noFill/>
                </a:ln>
                <a:solidFill>
                  <a:srgbClr val="3AA0AA"/>
                </a:solidFill>
                <a:effectLst/>
                <a:uLnTx/>
                <a:uFillTx/>
                <a:latin typeface="Arial" panose="020B0604020202020204" pitchFamily="34" charset="0"/>
                <a:ea typeface="+mn-ea"/>
                <a:cs typeface="Arial" panose="020B0604020202020204" pitchFamily="34" charset="0"/>
              </a:rPr>
              <a:t> </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have received support from </a:t>
            </a: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500+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certified peer mentors </a:t>
            </a:r>
            <a:r>
              <a:rPr kumimoji="0"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are also living with paralysis</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1" name="Rectangle 60">
            <a:extLst>
              <a:ext uri="{FF2B5EF4-FFF2-40B4-BE49-F238E27FC236}">
                <a16:creationId xmlns:a16="http://schemas.microsoft.com/office/drawing/2014/main" id="{54F0DC28-FFF5-4427-AF71-D8D1D301E7AA}"/>
              </a:ext>
            </a:extLst>
          </p:cNvPr>
          <p:cNvSpPr/>
          <p:nvPr/>
        </p:nvSpPr>
        <p:spPr>
          <a:xfrm>
            <a:off x="1476956" y="4010365"/>
            <a:ext cx="2520725" cy="507831"/>
          </a:xfrm>
          <a:prstGeom prst="rect">
            <a:avLst/>
          </a:prstGeom>
        </p:spPr>
        <p:txBody>
          <a:bodyPr wrap="square" lIns="0" tIns="0" rIns="0" bIns="0">
            <a:spAutoFit/>
          </a:bodyPr>
          <a:lstStyle/>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C57C2"/>
                </a:solidFill>
                <a:effectLst/>
                <a:uLnTx/>
                <a:uFillTx/>
                <a:latin typeface="Arial" panose="020B0604020202020204" pitchFamily="34" charset="0"/>
                <a:ea typeface="+mn-ea"/>
                <a:cs typeface="Arial" panose="020B0604020202020204" pitchFamily="34" charset="0"/>
              </a:rPr>
              <a:t>Virtual Community</a:t>
            </a:r>
          </a:p>
          <a:p>
            <a:pPr marL="16934" marR="6774" lvl="0" indent="0" algn="r" defTabSz="914400" rtl="0" eaLnBrk="1" fontAlgn="auto" latinLnBrk="0" hangingPunct="1">
              <a:lnSpc>
                <a:spcPct val="100000"/>
              </a:lnSpc>
              <a:spcBef>
                <a:spcPts val="40"/>
              </a:spcBef>
              <a:spcAft>
                <a:spcPts val="0"/>
              </a:spcAft>
              <a:buClrTx/>
              <a:buSzTx/>
              <a:buFontTx/>
              <a:buNone/>
              <a:tabLst/>
              <a:defRPr/>
            </a:pPr>
            <a:r>
              <a:rPr kumimoji="0" lang="en-US" sz="1100" b="1" i="0" u="none" strike="noStrike" kern="1200" cap="none" spc="0" normalizeH="0" baseline="0" noProof="0" dirty="0">
                <a:ln>
                  <a:noFill/>
                </a:ln>
                <a:solidFill>
                  <a:srgbClr val="1C57C2"/>
                </a:solidFill>
                <a:effectLst/>
                <a:uLnTx/>
                <a:uFillTx/>
                <a:latin typeface="Arial" panose="020B0604020202020204" pitchFamily="34" charset="0"/>
                <a:ea typeface="+mn-ea"/>
                <a:cs typeface="Arial" panose="020B0604020202020204" pitchFamily="34" charset="0"/>
              </a:rPr>
              <a:t>3M+</a:t>
            </a:r>
            <a:r>
              <a:rPr kumimoji="0" lang="en-US" sz="1100" b="1" i="0" u="none" strike="noStrike" kern="1200" cap="none" spc="0" normalizeH="0" baseline="0" noProof="0" dirty="0">
                <a:ln>
                  <a:noFill/>
                </a:ln>
                <a:solidFill>
                  <a:srgbClr val="296DD7"/>
                </a:solidFill>
                <a:effectLst/>
                <a:uLnTx/>
                <a:uFillTx/>
                <a:latin typeface="Arial" panose="020B0604020202020204" pitchFamily="34" charset="0"/>
                <a:ea typeface="+mn-ea"/>
                <a:cs typeface="Arial" panose="020B0604020202020204" pitchFamily="34" charset="0"/>
              </a:rPr>
              <a:t>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users visit ChristopherReeve.org and social media channels annually</a:t>
            </a:r>
          </a:p>
        </p:txBody>
      </p:sp>
      <p:sp>
        <p:nvSpPr>
          <p:cNvPr id="64" name="object 8">
            <a:extLst>
              <a:ext uri="{FF2B5EF4-FFF2-40B4-BE49-F238E27FC236}">
                <a16:creationId xmlns:a16="http://schemas.microsoft.com/office/drawing/2014/main" id="{66ACE719-8BC4-489F-A189-1835BD06D438}"/>
              </a:ext>
            </a:extLst>
          </p:cNvPr>
          <p:cNvSpPr txBox="1"/>
          <p:nvPr/>
        </p:nvSpPr>
        <p:spPr>
          <a:xfrm>
            <a:off x="2016669" y="4945074"/>
            <a:ext cx="2842230" cy="512961"/>
          </a:xfrm>
          <a:prstGeom prst="rect">
            <a:avLst/>
          </a:prstGeom>
        </p:spPr>
        <p:txBody>
          <a:bodyPr vert="horz" wrap="square" lIns="0" tIns="5080" rIns="0" bIns="0" rtlCol="0">
            <a:spAutoFit/>
          </a:bodyPr>
          <a:lstStyle/>
          <a:p>
            <a:pPr marL="0" marR="6774"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Team Reeve</a:t>
            </a:r>
            <a:r>
              <a:rPr kumimoji="0" lang="en-US" sz="1100" b="1" i="0" u="none" strike="noStrike" kern="1200" cap="none" spc="0" normalizeH="0" baseline="30000" noProof="0" dirty="0">
                <a:ln>
                  <a:noFill/>
                </a:ln>
                <a:solidFill>
                  <a:srgbClr val="1F5358"/>
                </a:solidFill>
                <a:effectLst/>
                <a:uLnTx/>
                <a:uFillTx/>
                <a:latin typeface="Arial" panose="020B0604020202020204" pitchFamily="34" charset="0"/>
                <a:ea typeface="+mn-ea"/>
                <a:cs typeface="Arial" panose="020B0604020202020204" pitchFamily="34" charset="0"/>
              </a:rPr>
              <a:t>®</a:t>
            </a:r>
            <a:endPar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endParaRPr>
          </a:p>
          <a:p>
            <a:pPr marL="0" marR="6774"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1F5358"/>
                </a:solidFill>
                <a:effectLst/>
                <a:uLnTx/>
                <a:uFillTx/>
                <a:latin typeface="Arial" panose="020B0604020202020204" pitchFamily="34" charset="0"/>
                <a:ea typeface="+mn-ea"/>
                <a:cs typeface="Arial" panose="020B0604020202020204" pitchFamily="34" charset="0"/>
              </a:rPr>
              <a:t>$7 million </a:t>
            </a: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has been raised from running marathons to hosting local events</a:t>
            </a:r>
            <a:endParaRPr kumimoji="0" lang="en-US" sz="11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Speaker phone with solid fill">
            <a:extLst>
              <a:ext uri="{FF2B5EF4-FFF2-40B4-BE49-F238E27FC236}">
                <a16:creationId xmlns:a16="http://schemas.microsoft.com/office/drawing/2014/main" id="{FAB1AE1F-79B3-4B85-BD08-9A3CF17D905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5588934" y="2764929"/>
            <a:ext cx="914400" cy="914400"/>
          </a:xfrm>
          <a:prstGeom prst="rect">
            <a:avLst/>
          </a:prstGeom>
        </p:spPr>
      </p:pic>
      <p:pic>
        <p:nvPicPr>
          <p:cNvPr id="14" name="Picture 13" descr="Icon&#10;&#10;Description automatically generated">
            <a:extLst>
              <a:ext uri="{FF2B5EF4-FFF2-40B4-BE49-F238E27FC236}">
                <a16:creationId xmlns:a16="http://schemas.microsoft.com/office/drawing/2014/main" id="{EE029137-860A-4038-AB88-AABDA1795B3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85259" y="1731405"/>
            <a:ext cx="904546" cy="904546"/>
          </a:xfrm>
          <a:prstGeom prst="rect">
            <a:avLst/>
          </a:prstGeom>
        </p:spPr>
      </p:pic>
      <p:pic>
        <p:nvPicPr>
          <p:cNvPr id="20" name="Picture 19" descr="Logo&#10;&#10;Description automatically generated">
            <a:extLst>
              <a:ext uri="{FF2B5EF4-FFF2-40B4-BE49-F238E27FC236}">
                <a16:creationId xmlns:a16="http://schemas.microsoft.com/office/drawing/2014/main" id="{D4E891A9-073D-4EB3-8A59-0C11F5D2299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174570" y="1823303"/>
            <a:ext cx="663600" cy="663600"/>
          </a:xfrm>
          <a:prstGeom prst="rect">
            <a:avLst/>
          </a:prstGeom>
        </p:spPr>
      </p:pic>
      <p:pic>
        <p:nvPicPr>
          <p:cNvPr id="28" name="Picture 27" descr="Icon&#10;&#10;Description automatically generated">
            <a:extLst>
              <a:ext uri="{FF2B5EF4-FFF2-40B4-BE49-F238E27FC236}">
                <a16:creationId xmlns:a16="http://schemas.microsoft.com/office/drawing/2014/main" id="{FA48E04B-8EC8-4FF8-8C83-8128098B8A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37745" y="3956632"/>
            <a:ext cx="615296" cy="615296"/>
          </a:xfrm>
          <a:prstGeom prst="rect">
            <a:avLst/>
          </a:prstGeom>
        </p:spPr>
      </p:pic>
      <p:grpSp>
        <p:nvGrpSpPr>
          <p:cNvPr id="29" name="Group 28">
            <a:extLst>
              <a:ext uri="{FF2B5EF4-FFF2-40B4-BE49-F238E27FC236}">
                <a16:creationId xmlns:a16="http://schemas.microsoft.com/office/drawing/2014/main" id="{34429D0C-1FE9-4B15-A3A2-A3D23B0B3B77}"/>
              </a:ext>
            </a:extLst>
          </p:cNvPr>
          <p:cNvGrpSpPr/>
          <p:nvPr/>
        </p:nvGrpSpPr>
        <p:grpSpPr>
          <a:xfrm>
            <a:off x="6248996" y="4956892"/>
            <a:ext cx="966444" cy="472963"/>
            <a:chOff x="5422887" y="5688712"/>
            <a:chExt cx="1503627" cy="735853"/>
          </a:xfrm>
        </p:grpSpPr>
        <p:grpSp>
          <p:nvGrpSpPr>
            <p:cNvPr id="11" name="Group 10">
              <a:extLst>
                <a:ext uri="{FF2B5EF4-FFF2-40B4-BE49-F238E27FC236}">
                  <a16:creationId xmlns:a16="http://schemas.microsoft.com/office/drawing/2014/main" id="{952830FF-6FC0-488A-8C22-922D1DC20FA3}"/>
                </a:ext>
              </a:extLst>
            </p:cNvPr>
            <p:cNvGrpSpPr/>
            <p:nvPr/>
          </p:nvGrpSpPr>
          <p:grpSpPr>
            <a:xfrm>
              <a:off x="5847964" y="5688712"/>
              <a:ext cx="645845" cy="284300"/>
              <a:chOff x="-1671883" y="1573484"/>
              <a:chExt cx="847097" cy="360934"/>
            </a:xfrm>
            <a:solidFill>
              <a:srgbClr val="1F5358"/>
            </a:solidFill>
          </p:grpSpPr>
          <p:sp>
            <p:nvSpPr>
              <p:cNvPr id="9" name="Speech Bubble: Oval 8">
                <a:extLst>
                  <a:ext uri="{FF2B5EF4-FFF2-40B4-BE49-F238E27FC236}">
                    <a16:creationId xmlns:a16="http://schemas.microsoft.com/office/drawing/2014/main" id="{B8154D92-ED11-4512-BFB9-944D0A810360}"/>
                  </a:ext>
                </a:extLst>
              </p:cNvPr>
              <p:cNvSpPr/>
              <p:nvPr/>
            </p:nvSpPr>
            <p:spPr>
              <a:xfrm>
                <a:off x="-1671883" y="1573484"/>
                <a:ext cx="495545" cy="348616"/>
              </a:xfrm>
              <a:prstGeom prst="wedgeEllipseCallout">
                <a:avLst>
                  <a:gd name="adj1" fmla="val -52110"/>
                  <a:gd name="adj2" fmla="val 456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5" name="Speech Bubble: Oval 44">
                <a:extLst>
                  <a:ext uri="{FF2B5EF4-FFF2-40B4-BE49-F238E27FC236}">
                    <a16:creationId xmlns:a16="http://schemas.microsoft.com/office/drawing/2014/main" id="{B39FFC23-B8A7-47E2-8102-0D2F6C37EF0F}"/>
                  </a:ext>
                </a:extLst>
              </p:cNvPr>
              <p:cNvSpPr/>
              <p:nvPr/>
            </p:nvSpPr>
            <p:spPr>
              <a:xfrm flipH="1">
                <a:off x="-1176338" y="1687101"/>
                <a:ext cx="351552" cy="247317"/>
              </a:xfrm>
              <a:prstGeom prst="wedgeEllipseCallout">
                <a:avLst>
                  <a:gd name="adj1" fmla="val -52110"/>
                  <a:gd name="adj2" fmla="val 456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pic>
          <p:nvPicPr>
            <p:cNvPr id="16" name="Picture 15" descr="Icon&#10;&#10;Description automatically generated">
              <a:extLst>
                <a:ext uri="{FF2B5EF4-FFF2-40B4-BE49-F238E27FC236}">
                  <a16:creationId xmlns:a16="http://schemas.microsoft.com/office/drawing/2014/main" id="{B0C905CF-DDBB-446B-9230-9D66EFD19BF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6280669" y="5778720"/>
              <a:ext cx="645845" cy="645845"/>
            </a:xfrm>
            <a:prstGeom prst="rect">
              <a:avLst/>
            </a:prstGeom>
          </p:spPr>
        </p:pic>
        <p:pic>
          <p:nvPicPr>
            <p:cNvPr id="62" name="Picture 61" descr="Icon&#10;&#10;Description automatically generated">
              <a:extLst>
                <a:ext uri="{FF2B5EF4-FFF2-40B4-BE49-F238E27FC236}">
                  <a16:creationId xmlns:a16="http://schemas.microsoft.com/office/drawing/2014/main" id="{CFAF8C59-22F9-4DB2-BF0F-BFAC8FCE1FE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422887" y="5778720"/>
              <a:ext cx="645845" cy="645845"/>
            </a:xfrm>
            <a:prstGeom prst="rect">
              <a:avLst/>
            </a:prstGeom>
          </p:spPr>
        </p:pic>
      </p:grpSp>
      <p:pic>
        <p:nvPicPr>
          <p:cNvPr id="31" name="Picture 30" descr="Icon&#10;&#10;Description automatically generated">
            <a:extLst>
              <a:ext uri="{FF2B5EF4-FFF2-40B4-BE49-F238E27FC236}">
                <a16:creationId xmlns:a16="http://schemas.microsoft.com/office/drawing/2014/main" id="{7F315210-DA51-4E05-9BA6-41965E73F3C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97030" y="2717629"/>
            <a:ext cx="588115" cy="588115"/>
          </a:xfrm>
          <a:prstGeom prst="rect">
            <a:avLst/>
          </a:prstGeom>
        </p:spPr>
      </p:pic>
      <p:pic>
        <p:nvPicPr>
          <p:cNvPr id="33" name="Picture 32" descr="Icon&#10;&#10;Description automatically generated with medium confidence">
            <a:extLst>
              <a:ext uri="{FF2B5EF4-FFF2-40B4-BE49-F238E27FC236}">
                <a16:creationId xmlns:a16="http://schemas.microsoft.com/office/drawing/2014/main" id="{4AAA70D9-0544-460C-B32F-1F4E7B20285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22260" y="2758407"/>
            <a:ext cx="645845" cy="645845"/>
          </a:xfrm>
          <a:prstGeom prst="rect">
            <a:avLst/>
          </a:prstGeom>
        </p:spPr>
      </p:pic>
      <p:pic>
        <p:nvPicPr>
          <p:cNvPr id="3" name="Graphic 2" descr="Microscope with solid fill">
            <a:extLst>
              <a:ext uri="{FF2B5EF4-FFF2-40B4-BE49-F238E27FC236}">
                <a16:creationId xmlns:a16="http://schemas.microsoft.com/office/drawing/2014/main" id="{88A29A00-977F-4382-A84A-75EA1C395E15}"/>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298667" y="3979242"/>
            <a:ext cx="669438" cy="669438"/>
          </a:xfrm>
          <a:prstGeom prst="rect">
            <a:avLst/>
          </a:prstGeom>
        </p:spPr>
      </p:pic>
      <p:pic>
        <p:nvPicPr>
          <p:cNvPr id="38" name="Graphic 37" descr="New Wheelchair">
            <a:extLst>
              <a:ext uri="{FF2B5EF4-FFF2-40B4-BE49-F238E27FC236}">
                <a16:creationId xmlns:a16="http://schemas.microsoft.com/office/drawing/2014/main" id="{4AB5E12F-1817-421F-ABBB-2CF8A59810F4}"/>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066502" y="4846199"/>
            <a:ext cx="721904" cy="721904"/>
          </a:xfrm>
          <a:prstGeom prst="rect">
            <a:avLst/>
          </a:prstGeom>
        </p:spPr>
      </p:pic>
      <p:pic>
        <p:nvPicPr>
          <p:cNvPr id="2" name="Content Placeholder 4">
            <a:extLst>
              <a:ext uri="{FF2B5EF4-FFF2-40B4-BE49-F238E27FC236}">
                <a16:creationId xmlns:a16="http://schemas.microsoft.com/office/drawing/2014/main" id="{1A4F55EB-8455-5472-234C-7F8CADE8811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0" y="0"/>
            <a:ext cx="12192000" cy="854075"/>
          </a:xfrm>
          <a:prstGeom prst="rect">
            <a:avLst/>
          </a:prstGeom>
        </p:spPr>
      </p:pic>
      <p:pic>
        <p:nvPicPr>
          <p:cNvPr id="4" name="Picture 3">
            <a:extLst>
              <a:ext uri="{FF2B5EF4-FFF2-40B4-BE49-F238E27FC236}">
                <a16:creationId xmlns:a16="http://schemas.microsoft.com/office/drawing/2014/main" id="{2C2DCEB0-3B83-9390-B80C-D02E97BEC07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0" y="5989320"/>
            <a:ext cx="12192000" cy="868680"/>
          </a:xfrm>
          <a:prstGeom prst="rect">
            <a:avLst/>
          </a:prstGeom>
        </p:spPr>
      </p:pic>
    </p:spTree>
    <p:extLst>
      <p:ext uri="{BB962C8B-B14F-4D97-AF65-F5344CB8AC3E}">
        <p14:creationId xmlns:p14="http://schemas.microsoft.com/office/powerpoint/2010/main" val="22738139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3"/>
          </p:nvPr>
        </p:nvSpPr>
        <p:spPr/>
        <p:txBody>
          <a:bodyPr>
            <a:normAutofit/>
          </a:bodyPr>
          <a:lstStyle/>
          <a:p>
            <a:pPr marL="0" indent="0">
              <a:buNone/>
            </a:pPr>
            <a:endParaRPr lang="en-US" sz="3200" dirty="0"/>
          </a:p>
          <a:p>
            <a:pPr marL="0" indent="0">
              <a:buNone/>
            </a:pPr>
            <a:endParaRPr lang="en-US" sz="2000" dirty="0"/>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768821"/>
            <a:ext cx="8051338" cy="4250979"/>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pic>
        <p:nvPicPr>
          <p:cNvPr id="6" name="Content Placeholder 4">
            <a:extLst>
              <a:ext uri="{FF2B5EF4-FFF2-40B4-BE49-F238E27FC236}">
                <a16:creationId xmlns:a16="http://schemas.microsoft.com/office/drawing/2014/main" id="{1956D612-82B4-4BB1-A0FC-78C6A7AC3141}"/>
              </a:ext>
            </a:extLst>
          </p:cNvPr>
          <p:cNvPicPr>
            <a:picLocks noChangeAspect="1"/>
          </p:cNvPicPr>
          <p:nvPr/>
        </p:nvPicPr>
        <p:blipFill>
          <a:blip r:embed="rId3"/>
          <a:stretch>
            <a:fillRect/>
          </a:stretch>
        </p:blipFill>
        <p:spPr>
          <a:xfrm>
            <a:off x="914400" y="2173521"/>
            <a:ext cx="9906000" cy="1445673"/>
          </a:xfrm>
          <a:prstGeom prst="rect">
            <a:avLst/>
          </a:prstGeom>
        </p:spPr>
      </p:pic>
      <p:pic>
        <p:nvPicPr>
          <p:cNvPr id="8" name="Picture 7">
            <a:extLst>
              <a:ext uri="{FF2B5EF4-FFF2-40B4-BE49-F238E27FC236}">
                <a16:creationId xmlns:a16="http://schemas.microsoft.com/office/drawing/2014/main" id="{8DB0EE02-7D51-4F28-BE4B-46CEA708EA97}"/>
              </a:ext>
            </a:extLst>
          </p:cNvPr>
          <p:cNvPicPr>
            <a:picLocks noChangeAspect="1"/>
          </p:cNvPicPr>
          <p:nvPr/>
        </p:nvPicPr>
        <p:blipFill>
          <a:blip r:embed="rId4"/>
          <a:stretch>
            <a:fillRect/>
          </a:stretch>
        </p:blipFill>
        <p:spPr>
          <a:xfrm>
            <a:off x="1295400" y="4170050"/>
            <a:ext cx="9144000" cy="1122042"/>
          </a:xfrm>
          <a:prstGeom prst="rect">
            <a:avLst/>
          </a:prstGeom>
        </p:spPr>
      </p:pic>
      <p:sp>
        <p:nvSpPr>
          <p:cNvPr id="3" name="Arrow: Up 2">
            <a:extLst>
              <a:ext uri="{FF2B5EF4-FFF2-40B4-BE49-F238E27FC236}">
                <a16:creationId xmlns:a16="http://schemas.microsoft.com/office/drawing/2014/main" id="{AB1F6A71-7B75-1A89-712E-103D0A6E4681}"/>
              </a:ext>
            </a:extLst>
          </p:cNvPr>
          <p:cNvSpPr/>
          <p:nvPr/>
        </p:nvSpPr>
        <p:spPr>
          <a:xfrm>
            <a:off x="10094237" y="3619194"/>
            <a:ext cx="484632" cy="8766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952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553E8E-A363-4D86-AF90-B3D39FE6DDFE}"/>
              </a:ext>
            </a:extLst>
          </p:cNvPr>
          <p:cNvSpPr>
            <a:spLocks noGrp="1"/>
          </p:cNvSpPr>
          <p:nvPr>
            <p:ph type="body" sz="quarter" idx="13"/>
          </p:nvPr>
        </p:nvSpPr>
        <p:spPr>
          <a:xfrm>
            <a:off x="292099" y="580521"/>
            <a:ext cx="6627684" cy="554038"/>
          </a:xfrm>
        </p:spPr>
        <p:txBody>
          <a:bodyPr/>
          <a:lstStyle/>
          <a:p>
            <a:r>
              <a:rPr lang="en-US" dirty="0">
                <a:solidFill>
                  <a:srgbClr val="FF0000"/>
                </a:solidFill>
              </a:rPr>
              <a:t>Award Notification</a:t>
            </a:r>
          </a:p>
        </p:txBody>
      </p:sp>
      <p:pic>
        <p:nvPicPr>
          <p:cNvPr id="10" name="Graphic 9" descr="Email with solid fill">
            <a:extLst>
              <a:ext uri="{FF2B5EF4-FFF2-40B4-BE49-F238E27FC236}">
                <a16:creationId xmlns:a16="http://schemas.microsoft.com/office/drawing/2014/main" id="{D92B0D5D-FC95-EEA5-3D63-85DC023636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1894" y="1134559"/>
            <a:ext cx="1112520" cy="1112520"/>
          </a:xfrm>
          <a:prstGeom prst="rect">
            <a:avLst/>
          </a:prstGeom>
        </p:spPr>
      </p:pic>
      <p:graphicFrame>
        <p:nvGraphicFramePr>
          <p:cNvPr id="5" name="Diagram 4">
            <a:extLst>
              <a:ext uri="{FF2B5EF4-FFF2-40B4-BE49-F238E27FC236}">
                <a16:creationId xmlns:a16="http://schemas.microsoft.com/office/drawing/2014/main" id="{B341CD3E-2396-790A-F37D-93EFFB61DB38}"/>
              </a:ext>
            </a:extLst>
          </p:cNvPr>
          <p:cNvGraphicFramePr/>
          <p:nvPr>
            <p:extLst>
              <p:ext uri="{D42A27DB-BD31-4B8C-83A1-F6EECF244321}">
                <p14:modId xmlns:p14="http://schemas.microsoft.com/office/powerpoint/2010/main" val="1738444226"/>
              </p:ext>
            </p:extLst>
          </p:nvPr>
        </p:nvGraphicFramePr>
        <p:xfrm>
          <a:off x="454187" y="1481188"/>
          <a:ext cx="6303509" cy="46010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Plus Sign 10">
            <a:extLst>
              <a:ext uri="{FF2B5EF4-FFF2-40B4-BE49-F238E27FC236}">
                <a16:creationId xmlns:a16="http://schemas.microsoft.com/office/drawing/2014/main" id="{D29FCA1A-AFD3-C554-44D3-11B8B1D4BEDB}"/>
              </a:ext>
            </a:extLst>
          </p:cNvPr>
          <p:cNvSpPr/>
          <p:nvPr/>
        </p:nvSpPr>
        <p:spPr>
          <a:xfrm>
            <a:off x="7025310" y="2815037"/>
            <a:ext cx="418012" cy="451757"/>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descr="Send with solid fill">
            <a:extLst>
              <a:ext uri="{FF2B5EF4-FFF2-40B4-BE49-F238E27FC236}">
                <a16:creationId xmlns:a16="http://schemas.microsoft.com/office/drawing/2014/main" id="{5A22E1A6-8BDC-F8DA-AE86-218C06AB9EF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100457" y="2469488"/>
            <a:ext cx="914400" cy="914400"/>
          </a:xfrm>
          <a:prstGeom prst="rect">
            <a:avLst/>
          </a:prstGeom>
        </p:spPr>
      </p:pic>
      <p:sp>
        <p:nvSpPr>
          <p:cNvPr id="14" name="Plus Sign 13">
            <a:extLst>
              <a:ext uri="{FF2B5EF4-FFF2-40B4-BE49-F238E27FC236}">
                <a16:creationId xmlns:a16="http://schemas.microsoft.com/office/drawing/2014/main" id="{7BF804DF-4217-1070-86EE-4335926C3D84}"/>
              </a:ext>
            </a:extLst>
          </p:cNvPr>
          <p:cNvSpPr/>
          <p:nvPr/>
        </p:nvSpPr>
        <p:spPr>
          <a:xfrm>
            <a:off x="8568074" y="2773129"/>
            <a:ext cx="418012" cy="451757"/>
          </a:xfrm>
          <a:prstGeom prst="math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Equals 14">
            <a:extLst>
              <a:ext uri="{FF2B5EF4-FFF2-40B4-BE49-F238E27FC236}">
                <a16:creationId xmlns:a16="http://schemas.microsoft.com/office/drawing/2014/main" id="{9DE80D38-E5AE-B6A2-689A-0A973E12BC92}"/>
              </a:ext>
            </a:extLst>
          </p:cNvPr>
          <p:cNvSpPr/>
          <p:nvPr/>
        </p:nvSpPr>
        <p:spPr>
          <a:xfrm>
            <a:off x="10029360" y="2792382"/>
            <a:ext cx="710013" cy="308062"/>
          </a:xfrm>
          <a:prstGeom prst="mathEqua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3" name="Graphic 22" descr="Signature outline">
            <a:extLst>
              <a:ext uri="{FF2B5EF4-FFF2-40B4-BE49-F238E27FC236}">
                <a16:creationId xmlns:a16="http://schemas.microsoft.com/office/drawing/2014/main" id="{1D9B1F64-BF7D-976F-6E10-CA0F3DC3CF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577769" y="2489213"/>
            <a:ext cx="914400" cy="914400"/>
          </a:xfrm>
          <a:prstGeom prst="rect">
            <a:avLst/>
          </a:prstGeom>
        </p:spPr>
      </p:pic>
      <p:sp>
        <p:nvSpPr>
          <p:cNvPr id="26" name="Rectangle 25">
            <a:extLst>
              <a:ext uri="{FF2B5EF4-FFF2-40B4-BE49-F238E27FC236}">
                <a16:creationId xmlns:a16="http://schemas.microsoft.com/office/drawing/2014/main" id="{A65060B5-FF8D-EB15-7018-A1A64DAA9387}"/>
              </a:ext>
            </a:extLst>
          </p:cNvPr>
          <p:cNvSpPr/>
          <p:nvPr/>
        </p:nvSpPr>
        <p:spPr>
          <a:xfrm>
            <a:off x="7831667" y="3781703"/>
            <a:ext cx="3783587" cy="1493030"/>
          </a:xfrm>
          <a:prstGeom prst="rect">
            <a:avLst/>
          </a:prstGeom>
          <a:solidFill>
            <a:schemeClr val="accent4">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8C855E1-F5EF-8719-2A56-1EF1EAFE7CA9}"/>
              </a:ext>
            </a:extLst>
          </p:cNvPr>
          <p:cNvSpPr txBox="1"/>
          <p:nvPr/>
        </p:nvSpPr>
        <p:spPr>
          <a:xfrm>
            <a:off x="7937499" y="3760791"/>
            <a:ext cx="357192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In addition, we encourage you to utilize all the free resources provided by the Reeve Foundation National Paralysis Resource Center (NPRC), and to link the NPRC as a resource on your website. </a:t>
            </a:r>
          </a:p>
        </p:txBody>
      </p:sp>
      <p:pic>
        <p:nvPicPr>
          <p:cNvPr id="4" name="Graphic 3" descr="Transfer1 outline">
            <a:extLst>
              <a:ext uri="{FF2B5EF4-FFF2-40B4-BE49-F238E27FC236}">
                <a16:creationId xmlns:a16="http://schemas.microsoft.com/office/drawing/2014/main" id="{539A7B1A-0B71-A078-6ADB-DD509B43647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021459" y="2316480"/>
            <a:ext cx="1112520" cy="1112520"/>
          </a:xfrm>
          <a:prstGeom prst="rect">
            <a:avLst/>
          </a:prstGeom>
        </p:spPr>
      </p:pic>
      <p:pic>
        <p:nvPicPr>
          <p:cNvPr id="9" name="Graphic 8" descr="Internet with solid fill">
            <a:extLst>
              <a:ext uri="{FF2B5EF4-FFF2-40B4-BE49-F238E27FC236}">
                <a16:creationId xmlns:a16="http://schemas.microsoft.com/office/drawing/2014/main" id="{A332FE03-2AAE-84FE-3225-71F4C182D2E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74467" y="5565336"/>
            <a:ext cx="914400" cy="914400"/>
          </a:xfrm>
          <a:prstGeom prst="rect">
            <a:avLst/>
          </a:prstGeom>
        </p:spPr>
      </p:pic>
      <p:sp>
        <p:nvSpPr>
          <p:cNvPr id="12" name="TextBox 11">
            <a:extLst>
              <a:ext uri="{FF2B5EF4-FFF2-40B4-BE49-F238E27FC236}">
                <a16:creationId xmlns:a16="http://schemas.microsoft.com/office/drawing/2014/main" id="{21D524EF-2478-1AE9-C1EC-D4C2541D626B}"/>
              </a:ext>
            </a:extLst>
          </p:cNvPr>
          <p:cNvSpPr txBox="1"/>
          <p:nvPr/>
        </p:nvSpPr>
        <p:spPr>
          <a:xfrm>
            <a:off x="8297334" y="5699371"/>
            <a:ext cx="41740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Follow the @reevefoundation 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Calibri" panose="020F0502020204030204"/>
              </a:rPr>
              <a:t>Social Media!</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0855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A69028-258B-0CAB-0DC5-7DBE7D0B65F9}"/>
              </a:ext>
            </a:extLst>
          </p:cNvPr>
          <p:cNvSpPr>
            <a:spLocks noGrp="1"/>
          </p:cNvSpPr>
          <p:nvPr>
            <p:ph type="body" sz="quarter" idx="13"/>
          </p:nvPr>
        </p:nvSpPr>
        <p:spPr/>
        <p:txBody>
          <a:bodyPr>
            <a:normAutofit fontScale="85000" lnSpcReduction="10000"/>
          </a:bodyPr>
          <a:lstStyle/>
          <a:p>
            <a:r>
              <a:rPr lang="en-US" dirty="0">
                <a:solidFill>
                  <a:schemeClr val="accent2"/>
                </a:solidFill>
              </a:rPr>
              <a:t>Grantee Requirements - Report Schedule</a:t>
            </a:r>
          </a:p>
        </p:txBody>
      </p:sp>
      <p:graphicFrame>
        <p:nvGraphicFramePr>
          <p:cNvPr id="4" name="Diagram 3">
            <a:extLst>
              <a:ext uri="{FF2B5EF4-FFF2-40B4-BE49-F238E27FC236}">
                <a16:creationId xmlns:a16="http://schemas.microsoft.com/office/drawing/2014/main" id="{AFAC6BFE-5C0D-7FB5-F0D5-F7B200D35359}"/>
              </a:ext>
            </a:extLst>
          </p:cNvPr>
          <p:cNvGraphicFramePr/>
          <p:nvPr>
            <p:extLst>
              <p:ext uri="{D42A27DB-BD31-4B8C-83A1-F6EECF244321}">
                <p14:modId xmlns:p14="http://schemas.microsoft.com/office/powerpoint/2010/main" val="1648935747"/>
              </p:ext>
            </p:extLst>
          </p:nvPr>
        </p:nvGraphicFramePr>
        <p:xfrm>
          <a:off x="4800600" y="1981200"/>
          <a:ext cx="72390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Right 4">
            <a:extLst>
              <a:ext uri="{FF2B5EF4-FFF2-40B4-BE49-F238E27FC236}">
                <a16:creationId xmlns:a16="http://schemas.microsoft.com/office/drawing/2014/main" id="{43074953-2E50-DC0C-2FBA-6BFA23633A7A}"/>
              </a:ext>
            </a:extLst>
          </p:cNvPr>
          <p:cNvSpPr/>
          <p:nvPr/>
        </p:nvSpPr>
        <p:spPr>
          <a:xfrm>
            <a:off x="457200" y="1295400"/>
            <a:ext cx="3962038" cy="224028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ea typeface="+mn-ea"/>
                <a:cs typeface="+mn-cs"/>
              </a:rPr>
              <a:t>Grantees must submit progress reports to the Reeve Foundation</a:t>
            </a:r>
          </a:p>
        </p:txBody>
      </p:sp>
      <p:sp>
        <p:nvSpPr>
          <p:cNvPr id="8" name="TextBox 7">
            <a:extLst>
              <a:ext uri="{FF2B5EF4-FFF2-40B4-BE49-F238E27FC236}">
                <a16:creationId xmlns:a16="http://schemas.microsoft.com/office/drawing/2014/main" id="{EEE48785-A689-5303-9687-3D60165ED1BB}"/>
              </a:ext>
            </a:extLst>
          </p:cNvPr>
          <p:cNvSpPr txBox="1"/>
          <p:nvPr/>
        </p:nvSpPr>
        <p:spPr>
          <a:xfrm>
            <a:off x="200297" y="3535680"/>
            <a:ext cx="4218941" cy="255454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An </a:t>
            </a:r>
            <a:r>
              <a:rPr kumimoji="0" lang="en-US" sz="1600" b="1" i="0" u="none" strike="noStrike" kern="1200" cap="none" spc="0" normalizeH="0" baseline="0" noProof="0" dirty="0">
                <a:ln>
                  <a:noFill/>
                </a:ln>
                <a:solidFill>
                  <a:prstClr val="black"/>
                </a:solidFill>
                <a:effectLst/>
                <a:uLnTx/>
                <a:uFillTx/>
                <a:ea typeface="+mn-ea"/>
                <a:cs typeface="+mn-cs"/>
              </a:rPr>
              <a:t>interim</a:t>
            </a:r>
            <a:r>
              <a:rPr kumimoji="0" lang="en-US" sz="1600" b="0" i="0" u="none" strike="noStrike" kern="1200" cap="none" spc="0" normalizeH="0" baseline="0" noProof="0" dirty="0">
                <a:ln>
                  <a:noFill/>
                </a:ln>
                <a:solidFill>
                  <a:prstClr val="black"/>
                </a:solidFill>
                <a:effectLst/>
                <a:uLnTx/>
                <a:uFillTx/>
                <a:ea typeface="+mn-ea"/>
                <a:cs typeface="+mn-cs"/>
              </a:rPr>
              <a:t> report will let us know whether the project is proceeding as planned or not, and if not, what we may be able to do to help get it back on track.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ea typeface="+mn-ea"/>
                <a:cs typeface="+mn-cs"/>
              </a:rPr>
              <a:t>A </a:t>
            </a:r>
            <a:r>
              <a:rPr kumimoji="0" lang="en-US" sz="1600" b="1" i="0" u="none" strike="noStrike" kern="1200" cap="none" spc="0" normalizeH="0" baseline="0" noProof="0" dirty="0">
                <a:ln>
                  <a:noFill/>
                </a:ln>
                <a:solidFill>
                  <a:prstClr val="black"/>
                </a:solidFill>
                <a:effectLst/>
                <a:uLnTx/>
                <a:uFillTx/>
                <a:ea typeface="+mn-ea"/>
                <a:cs typeface="+mn-cs"/>
              </a:rPr>
              <a:t>final</a:t>
            </a:r>
            <a:r>
              <a:rPr kumimoji="0" lang="en-US" sz="1600" b="0" i="0" u="none" strike="noStrike" kern="1200" cap="none" spc="0" normalizeH="0" baseline="0" noProof="0" dirty="0">
                <a:ln>
                  <a:noFill/>
                </a:ln>
                <a:solidFill>
                  <a:prstClr val="black"/>
                </a:solidFill>
                <a:effectLst/>
                <a:uLnTx/>
                <a:uFillTx/>
                <a:ea typeface="+mn-ea"/>
                <a:cs typeface="+mn-cs"/>
              </a:rPr>
              <a:t> report will be due one month after the close of the grant period and will detail the project’s progress, challenges, how those challenges were addressed, the project’s impact, and final grant expenditures.</a:t>
            </a:r>
          </a:p>
        </p:txBody>
      </p:sp>
    </p:spTree>
    <p:extLst>
      <p:ext uri="{BB962C8B-B14F-4D97-AF65-F5344CB8AC3E}">
        <p14:creationId xmlns:p14="http://schemas.microsoft.com/office/powerpoint/2010/main" val="7134718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6"/>
          </p:nvPr>
        </p:nvSpPr>
        <p:spPr>
          <a:xfrm>
            <a:off x="499008" y="1449736"/>
            <a:ext cx="11769192" cy="3878519"/>
          </a:xfrm>
        </p:spPr>
        <p:txBody>
          <a:bodyPr>
            <a:normAutofit/>
          </a:bodyPr>
          <a:lstStyle/>
          <a:p>
            <a:pPr marL="0" indent="0">
              <a:spcAft>
                <a:spcPts val="600"/>
              </a:spcAft>
              <a:buNone/>
            </a:pPr>
            <a:r>
              <a:rPr lang="en-US" sz="3600" dirty="0"/>
              <a:t>In adherence with the requirements of the Office of Management and Budget, </a:t>
            </a:r>
            <a:r>
              <a:rPr lang="en-US" sz="3600" b="1" i="1" dirty="0"/>
              <a:t>we are unable to comment on denied applications or provide programmatic direction</a:t>
            </a:r>
            <a:r>
              <a:rPr lang="en-US" sz="3600" i="1" dirty="0"/>
              <a:t> </a:t>
            </a:r>
            <a:r>
              <a:rPr lang="en-US" sz="3600" dirty="0"/>
              <a:t>to organizations applying for Quality of Life grants, as giving feedback/direction would be providing an unfair advantage over other applicants.</a:t>
            </a:r>
          </a:p>
          <a:p>
            <a:pPr marL="0" indent="0">
              <a:spcAft>
                <a:spcPts val="600"/>
              </a:spcAft>
              <a:buNone/>
            </a:pPr>
            <a:endParaRPr lang="en-US" dirty="0"/>
          </a:p>
          <a:p>
            <a:pPr marL="0" indent="0">
              <a:spcAft>
                <a:spcPts val="600"/>
              </a:spcAft>
              <a:buNone/>
            </a:pPr>
            <a:endParaRPr lang="en-US" dirty="0"/>
          </a:p>
        </p:txBody>
      </p:sp>
      <p:sp>
        <p:nvSpPr>
          <p:cNvPr id="12" name="Title 1"/>
          <p:cNvSpPr>
            <a:spLocks noGrp="1"/>
          </p:cNvSpPr>
          <p:nvPr>
            <p:ph type="body" sz="quarter" idx="13"/>
          </p:nvPr>
        </p:nvSpPr>
        <p:spPr>
          <a:xfrm>
            <a:off x="499007" y="807309"/>
            <a:ext cx="10995025" cy="554038"/>
          </a:xfrm>
        </p:spPr>
        <p:txBody>
          <a:bodyPr>
            <a:normAutofit/>
          </a:bodyPr>
          <a:lstStyle/>
          <a:p>
            <a:pPr>
              <a:spcAft>
                <a:spcPts val="600"/>
              </a:spcAft>
            </a:pPr>
            <a:r>
              <a:rPr lang="en-US" b="0" dirty="0">
                <a:solidFill>
                  <a:schemeClr val="accent2"/>
                </a:solidFill>
              </a:rPr>
              <a:t>Feedback</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768821"/>
            <a:ext cx="8051338" cy="4250979"/>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2631131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3264" y="1412297"/>
            <a:ext cx="6096000" cy="4267258"/>
          </a:xfrm>
          <a:prstGeom prst="rect">
            <a:avLst/>
          </a:prstGeom>
        </p:spPr>
        <p:txBody>
          <a:bodyPr>
            <a:spAutoFit/>
          </a:bodyPr>
          <a:lstStyle/>
          <a:p>
            <a:pPr>
              <a:lnSpc>
                <a:spcPts val="6000"/>
              </a:lnSpc>
            </a:pPr>
            <a:r>
              <a:rPr lang="en-US" sz="7200" dirty="0">
                <a:solidFill>
                  <a:schemeClr val="bg1"/>
                </a:solidFill>
                <a:latin typeface="+mj-lt"/>
                <a:ea typeface="Trajan Pro" charset="0"/>
                <a:cs typeface="Arial" panose="020B0604020202020204" pitchFamily="34" charset="0"/>
              </a:rPr>
              <a:t>Thank You</a:t>
            </a:r>
          </a:p>
          <a:p>
            <a:endParaRPr lang="en-US" sz="2000" dirty="0">
              <a:solidFill>
                <a:schemeClr val="bg1"/>
              </a:solidFill>
              <a:latin typeface="+mj-lt"/>
            </a:endParaRPr>
          </a:p>
          <a:p>
            <a:r>
              <a:rPr lang="en-US" sz="2000" dirty="0">
                <a:solidFill>
                  <a:schemeClr val="bg2"/>
                </a:solidFill>
                <a:latin typeface="+mj-lt"/>
              </a:rPr>
              <a:t>Maria Fonseca</a:t>
            </a:r>
          </a:p>
          <a:p>
            <a:endParaRPr lang="en-US" sz="2000" dirty="0">
              <a:solidFill>
                <a:schemeClr val="bg2"/>
              </a:solidFill>
              <a:latin typeface="+mj-lt"/>
            </a:endParaRPr>
          </a:p>
          <a:p>
            <a:r>
              <a:rPr lang="en-US" sz="2000" dirty="0">
                <a:solidFill>
                  <a:schemeClr val="bg2"/>
                </a:solidFill>
                <a:latin typeface="+mj-lt"/>
              </a:rPr>
              <a:t>Grants Associate, Quality of Life Grants Program</a:t>
            </a:r>
          </a:p>
          <a:p>
            <a:r>
              <a:rPr lang="en-US" sz="2000" dirty="0">
                <a:solidFill>
                  <a:schemeClr val="bg2"/>
                </a:solidFill>
                <a:latin typeface="+mj-lt"/>
                <a:hlinkClick r:id="rId3">
                  <a:extLst>
                    <a:ext uri="{A12FA001-AC4F-418D-AE19-62706E023703}">
                      <ahyp:hlinkClr xmlns:ahyp="http://schemas.microsoft.com/office/drawing/2018/hyperlinkcolor" val="tx"/>
                    </a:ext>
                  </a:extLst>
                </a:hlinkClick>
              </a:rPr>
              <a:t>ChristopherReeve.org</a:t>
            </a:r>
            <a:endParaRPr lang="en-US" sz="2000" dirty="0">
              <a:solidFill>
                <a:schemeClr val="bg2"/>
              </a:solidFill>
              <a:latin typeface="+mj-lt"/>
            </a:endParaRPr>
          </a:p>
          <a:p>
            <a:endParaRPr lang="en-US" sz="2000" dirty="0">
              <a:solidFill>
                <a:schemeClr val="bg2"/>
              </a:solidFill>
              <a:latin typeface="+mj-lt"/>
            </a:endParaRPr>
          </a:p>
          <a:p>
            <a:r>
              <a:rPr lang="en-US" sz="2000" dirty="0">
                <a:solidFill>
                  <a:schemeClr val="bg2"/>
                </a:solidFill>
              </a:rPr>
              <a:t>QOL@ChristopherReeve.org</a:t>
            </a:r>
          </a:p>
          <a:p>
            <a:endParaRPr lang="en-US" sz="2000" dirty="0">
              <a:solidFill>
                <a:schemeClr val="tx1">
                  <a:lumMod val="90000"/>
                  <a:lumOff val="10000"/>
                </a:schemeClr>
              </a:solidFill>
            </a:endParaRPr>
          </a:p>
          <a:p>
            <a:endParaRPr lang="en-US" sz="2000" dirty="0">
              <a:solidFill>
                <a:schemeClr val="bg1"/>
              </a:solidFill>
              <a:latin typeface="+mj-lt"/>
            </a:endParaRPr>
          </a:p>
          <a:p>
            <a:pPr>
              <a:lnSpc>
                <a:spcPts val="6000"/>
              </a:lnSpc>
            </a:pPr>
            <a:endParaRPr lang="en-US" sz="2000" dirty="0">
              <a:solidFill>
                <a:schemeClr val="bg1"/>
              </a:solidFill>
              <a:latin typeface="+mj-lt"/>
              <a:ea typeface="Trajan Pro" charset="0"/>
              <a:cs typeface="Arial" panose="020B0604020202020204" pitchFamily="34" charset="0"/>
            </a:endParaRPr>
          </a:p>
        </p:txBody>
      </p:sp>
      <p:grpSp>
        <p:nvGrpSpPr>
          <p:cNvPr id="6" name="Group 5">
            <a:extLst>
              <a:ext uri="{FF2B5EF4-FFF2-40B4-BE49-F238E27FC236}">
                <a16:creationId xmlns:a16="http://schemas.microsoft.com/office/drawing/2014/main" id="{35DEB938-1176-4754-B79F-426F44BB9CBC}"/>
              </a:ext>
            </a:extLst>
          </p:cNvPr>
          <p:cNvGrpSpPr/>
          <p:nvPr/>
        </p:nvGrpSpPr>
        <p:grpSpPr>
          <a:xfrm>
            <a:off x="387987" y="5508950"/>
            <a:ext cx="1725277" cy="265011"/>
            <a:chOff x="3595425" y="4165797"/>
            <a:chExt cx="7143520" cy="1097280"/>
          </a:xfrm>
        </p:grpSpPr>
        <p:pic>
          <p:nvPicPr>
            <p:cNvPr id="7" name="Picture 6">
              <a:extLst>
                <a:ext uri="{FF2B5EF4-FFF2-40B4-BE49-F238E27FC236}">
                  <a16:creationId xmlns:a16="http://schemas.microsoft.com/office/drawing/2014/main" id="{A00DAE74-7F84-4ADB-BD40-1E6292591C8A}"/>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635694" y="4166516"/>
              <a:ext cx="1095842" cy="1095843"/>
            </a:xfrm>
            <a:prstGeom prst="rect">
              <a:avLst/>
            </a:prstGeom>
          </p:spPr>
        </p:pic>
        <p:pic>
          <p:nvPicPr>
            <p:cNvPr id="8" name="Picture 7">
              <a:extLst>
                <a:ext uri="{FF2B5EF4-FFF2-40B4-BE49-F238E27FC236}">
                  <a16:creationId xmlns:a16="http://schemas.microsoft.com/office/drawing/2014/main" id="{5C8C1E92-8D11-473E-A5F5-6438A5333F9B}"/>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l="35325" t="24073" r="36121" b="21588"/>
            <a:stretch/>
          </p:blipFill>
          <p:spPr>
            <a:xfrm>
              <a:off x="3595425" y="4166516"/>
              <a:ext cx="575817" cy="1095843"/>
            </a:xfrm>
            <a:prstGeom prst="rect">
              <a:avLst/>
            </a:prstGeom>
          </p:spPr>
        </p:pic>
        <p:pic>
          <p:nvPicPr>
            <p:cNvPr id="10" name="Picture 9">
              <a:extLst>
                <a:ext uri="{FF2B5EF4-FFF2-40B4-BE49-F238E27FC236}">
                  <a16:creationId xmlns:a16="http://schemas.microsoft.com/office/drawing/2014/main" id="{ABEBAAB9-14D7-43EE-BA6A-2A77B393F210}"/>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195988" y="4166516"/>
              <a:ext cx="1095842" cy="1095843"/>
            </a:xfrm>
            <a:prstGeom prst="rect">
              <a:avLst/>
            </a:prstGeom>
          </p:spPr>
        </p:pic>
        <p:pic>
          <p:nvPicPr>
            <p:cNvPr id="11" name="Picture 10">
              <a:extLst>
                <a:ext uri="{FF2B5EF4-FFF2-40B4-BE49-F238E27FC236}">
                  <a16:creationId xmlns:a16="http://schemas.microsoft.com/office/drawing/2014/main" id="{D5D34FEA-8F73-4C70-BC4F-EBF7DFE5E4E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56282" y="4166516"/>
              <a:ext cx="1423177" cy="1095843"/>
            </a:xfrm>
            <a:prstGeom prst="rect">
              <a:avLst/>
            </a:prstGeom>
          </p:spPr>
        </p:pic>
        <p:pic>
          <p:nvPicPr>
            <p:cNvPr id="13" name="Picture 12" descr="A close up of a logo&#10;&#10;Description automatically generated">
              <a:extLst>
                <a:ext uri="{FF2B5EF4-FFF2-40B4-BE49-F238E27FC236}">
                  <a16:creationId xmlns:a16="http://schemas.microsoft.com/office/drawing/2014/main" id="{905D7432-1B66-42BD-B750-DE719C2A11E3}"/>
                </a:ext>
              </a:extLst>
            </p:cNvPr>
            <p:cNvPicPr>
              <a:picLocks noChangeAspect="1"/>
            </p:cNvPicPr>
            <p:nvPr/>
          </p:nvPicPr>
          <p:blipFill rotWithShape="1">
            <a:blip r:embed="rId11"/>
            <a:srcRect l="72889"/>
            <a:stretch/>
          </p:blipFill>
          <p:spPr>
            <a:xfrm>
              <a:off x="9643909" y="4165797"/>
              <a:ext cx="1095036" cy="1097280"/>
            </a:xfrm>
            <a:prstGeom prst="rect">
              <a:avLst/>
            </a:prstGeom>
          </p:spPr>
        </p:pic>
      </p:grpSp>
      <p:sp>
        <p:nvSpPr>
          <p:cNvPr id="2" name="TextBox 1">
            <a:extLst>
              <a:ext uri="{FF2B5EF4-FFF2-40B4-BE49-F238E27FC236}">
                <a16:creationId xmlns:a16="http://schemas.microsoft.com/office/drawing/2014/main" id="{C3B93546-45F3-BBBB-2DF0-942E7CFFD2B3}"/>
              </a:ext>
            </a:extLst>
          </p:cNvPr>
          <p:cNvSpPr txBox="1"/>
          <p:nvPr/>
        </p:nvSpPr>
        <p:spPr>
          <a:xfrm>
            <a:off x="592910" y="5867400"/>
            <a:ext cx="1255885" cy="246221"/>
          </a:xfrm>
          <a:prstGeom prst="rect">
            <a:avLst/>
          </a:prstGeom>
          <a:noFill/>
        </p:spPr>
        <p:txBody>
          <a:bodyPr wrap="square" rtlCol="0">
            <a:spAutoFit/>
          </a:bodyPr>
          <a:lstStyle/>
          <a:p>
            <a:r>
              <a:rPr lang="en-US" sz="1000" dirty="0">
                <a:solidFill>
                  <a:schemeClr val="bg2"/>
                </a:solidFill>
              </a:rPr>
              <a:t>@reevefoundation</a:t>
            </a:r>
          </a:p>
        </p:txBody>
      </p:sp>
    </p:spTree>
    <p:extLst>
      <p:ext uri="{BB962C8B-B14F-4D97-AF65-F5344CB8AC3E}">
        <p14:creationId xmlns:p14="http://schemas.microsoft.com/office/powerpoint/2010/main" val="448892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BA15B0-F79C-5DA1-F9C9-D12FD67E1EB7}"/>
              </a:ext>
            </a:extLst>
          </p:cNvPr>
          <p:cNvPicPr>
            <a:picLocks noChangeAspect="1"/>
          </p:cNvPicPr>
          <p:nvPr/>
        </p:nvPicPr>
        <p:blipFill>
          <a:blip r:embed="rId3"/>
          <a:stretch>
            <a:fillRect/>
          </a:stretch>
        </p:blipFill>
        <p:spPr>
          <a:xfrm>
            <a:off x="1" y="8708"/>
            <a:ext cx="12192000" cy="6849291"/>
          </a:xfrm>
          <a:prstGeom prst="rect">
            <a:avLst/>
          </a:prstGeom>
        </p:spPr>
      </p:pic>
    </p:spTree>
    <p:extLst>
      <p:ext uri="{BB962C8B-B14F-4D97-AF65-F5344CB8AC3E}">
        <p14:creationId xmlns:p14="http://schemas.microsoft.com/office/powerpoint/2010/main" val="78229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A224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CFC62-2818-C58C-0F7B-419BB14A768F}"/>
              </a:ext>
            </a:extLst>
          </p:cNvPr>
          <p:cNvSpPr>
            <a:spLocks noGrp="1"/>
          </p:cNvSpPr>
          <p:nvPr>
            <p:ph type="title"/>
          </p:nvPr>
        </p:nvSpPr>
        <p:spPr>
          <a:xfrm>
            <a:off x="831850" y="1007495"/>
            <a:ext cx="10515600" cy="720763"/>
          </a:xfrm>
        </p:spPr>
        <p:txBody>
          <a:bodyPr>
            <a:noAutofit/>
          </a:bodyPr>
          <a:lstStyle/>
          <a:p>
            <a:r>
              <a:rPr lang="en-US" sz="3200" dirty="0">
                <a:solidFill>
                  <a:srgbClr val="F3AE2A"/>
                </a:solidFill>
              </a:rPr>
              <a:t>Free Materials &amp; Resources </a:t>
            </a:r>
          </a:p>
        </p:txBody>
      </p:sp>
      <p:pic>
        <p:nvPicPr>
          <p:cNvPr id="5" name="Picture 4">
            <a:extLst>
              <a:ext uri="{FF2B5EF4-FFF2-40B4-BE49-F238E27FC236}">
                <a16:creationId xmlns:a16="http://schemas.microsoft.com/office/drawing/2014/main" id="{8113C6F8-BB8E-F08F-A265-7B2EE208054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720762"/>
          </a:xfrm>
          <a:prstGeom prst="rect">
            <a:avLst/>
          </a:prstGeom>
        </p:spPr>
      </p:pic>
      <p:pic>
        <p:nvPicPr>
          <p:cNvPr id="7" name="Picture 6">
            <a:extLst>
              <a:ext uri="{FF2B5EF4-FFF2-40B4-BE49-F238E27FC236}">
                <a16:creationId xmlns:a16="http://schemas.microsoft.com/office/drawing/2014/main" id="{F327A3CB-F52D-1229-C12C-C922AD08062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V="1">
            <a:off x="0" y="6136810"/>
            <a:ext cx="12192000" cy="720762"/>
          </a:xfrm>
          <a:prstGeom prst="rect">
            <a:avLst/>
          </a:prstGeom>
        </p:spPr>
      </p:pic>
      <p:pic>
        <p:nvPicPr>
          <p:cNvPr id="4" name="Picture 3">
            <a:extLst>
              <a:ext uri="{FF2B5EF4-FFF2-40B4-BE49-F238E27FC236}">
                <a16:creationId xmlns:a16="http://schemas.microsoft.com/office/drawing/2014/main" id="{30079B11-9A73-DF57-0DC5-5B56A861806C}"/>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45689" y="2020484"/>
            <a:ext cx="2061516" cy="30741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a:extLst>
              <a:ext uri="{FF2B5EF4-FFF2-40B4-BE49-F238E27FC236}">
                <a16:creationId xmlns:a16="http://schemas.microsoft.com/office/drawing/2014/main" id="{6D45AB0D-0A62-C162-9BB8-42FD7A5765E1}"/>
              </a:ext>
            </a:extLst>
          </p:cNvPr>
          <p:cNvGrpSpPr/>
          <p:nvPr/>
        </p:nvGrpSpPr>
        <p:grpSpPr>
          <a:xfrm>
            <a:off x="4052505" y="2213545"/>
            <a:ext cx="1489626" cy="2819400"/>
            <a:chOff x="2713756" y="2258989"/>
            <a:chExt cx="1489626" cy="2819400"/>
          </a:xfrm>
        </p:grpSpPr>
        <p:pic>
          <p:nvPicPr>
            <p:cNvPr id="8" name="Picture 7">
              <a:extLst>
                <a:ext uri="{FF2B5EF4-FFF2-40B4-BE49-F238E27FC236}">
                  <a16:creationId xmlns:a16="http://schemas.microsoft.com/office/drawing/2014/main" id="{29584A54-9B0B-567D-8A56-A388C876BB0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rot="20700307">
              <a:off x="2713756" y="2412346"/>
              <a:ext cx="954910" cy="2655559"/>
            </a:xfrm>
            <a:prstGeom prst="rect">
              <a:avLst/>
            </a:prstGeom>
          </p:spPr>
        </p:pic>
        <p:pic>
          <p:nvPicPr>
            <p:cNvPr id="9" name="Picture 8">
              <a:extLst>
                <a:ext uri="{FF2B5EF4-FFF2-40B4-BE49-F238E27FC236}">
                  <a16:creationId xmlns:a16="http://schemas.microsoft.com/office/drawing/2014/main" id="{204F79F5-2D50-14F6-699D-AE06216E1DC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087120" y="2258989"/>
              <a:ext cx="963553" cy="2655559"/>
            </a:xfrm>
            <a:prstGeom prst="rect">
              <a:avLst/>
            </a:prstGeom>
          </p:spPr>
        </p:pic>
        <p:pic>
          <p:nvPicPr>
            <p:cNvPr id="10" name="Picture 9">
              <a:extLst>
                <a:ext uri="{FF2B5EF4-FFF2-40B4-BE49-F238E27FC236}">
                  <a16:creationId xmlns:a16="http://schemas.microsoft.com/office/drawing/2014/main" id="{D948F565-F219-77BA-89F5-07E9C057197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1071608">
              <a:off x="3285593" y="2422830"/>
              <a:ext cx="917789" cy="2655559"/>
            </a:xfrm>
            <a:prstGeom prst="rect">
              <a:avLst/>
            </a:prstGeom>
          </p:spPr>
        </p:pic>
      </p:grpSp>
      <p:grpSp>
        <p:nvGrpSpPr>
          <p:cNvPr id="11" name="Group 10">
            <a:extLst>
              <a:ext uri="{FF2B5EF4-FFF2-40B4-BE49-F238E27FC236}">
                <a16:creationId xmlns:a16="http://schemas.microsoft.com/office/drawing/2014/main" id="{F55F5B60-BB85-8E7F-4539-B23BBC22C0E4}"/>
              </a:ext>
            </a:extLst>
          </p:cNvPr>
          <p:cNvGrpSpPr/>
          <p:nvPr/>
        </p:nvGrpSpPr>
        <p:grpSpPr>
          <a:xfrm>
            <a:off x="6595752" y="1481739"/>
            <a:ext cx="2209598" cy="3894093"/>
            <a:chOff x="4695572" y="2087540"/>
            <a:chExt cx="1833354" cy="3183902"/>
          </a:xfrm>
        </p:grpSpPr>
        <p:pic>
          <p:nvPicPr>
            <p:cNvPr id="12" name="Picture 11">
              <a:extLst>
                <a:ext uri="{FF2B5EF4-FFF2-40B4-BE49-F238E27FC236}">
                  <a16:creationId xmlns:a16="http://schemas.microsoft.com/office/drawing/2014/main" id="{5283CA89-1E63-F96A-1CDA-B8FB0709F27E}"/>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95572" y="2087540"/>
              <a:ext cx="1417489" cy="1980189"/>
            </a:xfrm>
            <a:prstGeom prst="rect">
              <a:avLst/>
            </a:prstGeom>
            <a:ln w="3175">
              <a:solidFill>
                <a:schemeClr val="accent6">
                  <a:lumMod val="40000"/>
                  <a:lumOff val="60000"/>
                </a:schemeClr>
              </a:solidFill>
            </a:ln>
          </p:spPr>
        </p:pic>
        <p:pic>
          <p:nvPicPr>
            <p:cNvPr id="13" name="Picture 12">
              <a:extLst>
                <a:ext uri="{FF2B5EF4-FFF2-40B4-BE49-F238E27FC236}">
                  <a16:creationId xmlns:a16="http://schemas.microsoft.com/office/drawing/2014/main" id="{31683E12-8759-C3FB-2C46-CAC57AC20694}"/>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115579" y="2710469"/>
              <a:ext cx="1413347" cy="1916441"/>
            </a:xfrm>
            <a:prstGeom prst="rect">
              <a:avLst/>
            </a:prstGeom>
            <a:ln w="3175">
              <a:solidFill>
                <a:schemeClr val="accent6">
                  <a:lumMod val="40000"/>
                  <a:lumOff val="60000"/>
                </a:schemeClr>
              </a:solidFill>
            </a:ln>
          </p:spPr>
        </p:pic>
        <p:pic>
          <p:nvPicPr>
            <p:cNvPr id="14" name="Picture 13">
              <a:extLst>
                <a:ext uri="{FF2B5EF4-FFF2-40B4-BE49-F238E27FC236}">
                  <a16:creationId xmlns:a16="http://schemas.microsoft.com/office/drawing/2014/main" id="{E84655B5-61B5-8AFF-777D-C357A714F4A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840509" y="3296974"/>
              <a:ext cx="1436119" cy="1974468"/>
            </a:xfrm>
            <a:prstGeom prst="rect">
              <a:avLst/>
            </a:prstGeom>
            <a:ln w="3175">
              <a:solidFill>
                <a:schemeClr val="accent6">
                  <a:lumMod val="40000"/>
                  <a:lumOff val="60000"/>
                </a:schemeClr>
              </a:solidFill>
            </a:ln>
          </p:spPr>
        </p:pic>
      </p:grpSp>
      <p:grpSp>
        <p:nvGrpSpPr>
          <p:cNvPr id="15" name="Group 14">
            <a:extLst>
              <a:ext uri="{FF2B5EF4-FFF2-40B4-BE49-F238E27FC236}">
                <a16:creationId xmlns:a16="http://schemas.microsoft.com/office/drawing/2014/main" id="{2DBFA894-8FEF-3089-4AEE-DA1A965496D7}"/>
              </a:ext>
            </a:extLst>
          </p:cNvPr>
          <p:cNvGrpSpPr/>
          <p:nvPr/>
        </p:nvGrpSpPr>
        <p:grpSpPr>
          <a:xfrm>
            <a:off x="9479493" y="1604216"/>
            <a:ext cx="1576850" cy="3410799"/>
            <a:chOff x="7065548" y="1991466"/>
            <a:chExt cx="1873722" cy="3192686"/>
          </a:xfrm>
        </p:grpSpPr>
        <p:pic>
          <p:nvPicPr>
            <p:cNvPr id="16" name="Picture 15">
              <a:extLst>
                <a:ext uri="{FF2B5EF4-FFF2-40B4-BE49-F238E27FC236}">
                  <a16:creationId xmlns:a16="http://schemas.microsoft.com/office/drawing/2014/main" id="{E90685CD-649D-2AD8-E726-4A159069108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617528" y="1991466"/>
              <a:ext cx="1212702" cy="1791316"/>
            </a:xfrm>
            <a:prstGeom prst="rect">
              <a:avLst/>
            </a:prstGeom>
          </p:spPr>
        </p:pic>
        <p:pic>
          <p:nvPicPr>
            <p:cNvPr id="17" name="Picture 16">
              <a:extLst>
                <a:ext uri="{FF2B5EF4-FFF2-40B4-BE49-F238E27FC236}">
                  <a16:creationId xmlns:a16="http://schemas.microsoft.com/office/drawing/2014/main" id="{E0B66284-6A73-38E3-C8D8-D513AA047CED}"/>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065548" y="2607723"/>
              <a:ext cx="1103960" cy="1859713"/>
            </a:xfrm>
            <a:prstGeom prst="rect">
              <a:avLst/>
            </a:prstGeom>
          </p:spPr>
        </p:pic>
        <p:pic>
          <p:nvPicPr>
            <p:cNvPr id="18" name="Picture 17">
              <a:extLst>
                <a:ext uri="{FF2B5EF4-FFF2-40B4-BE49-F238E27FC236}">
                  <a16:creationId xmlns:a16="http://schemas.microsoft.com/office/drawing/2014/main" id="{AEC35CC5-0D53-009D-1C6D-DC0D1C2A4E2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781095" y="3445264"/>
              <a:ext cx="1158175" cy="1738888"/>
            </a:xfrm>
            <a:prstGeom prst="rect">
              <a:avLst/>
            </a:prstGeom>
          </p:spPr>
        </p:pic>
      </p:grpSp>
    </p:spTree>
    <p:extLst>
      <p:ext uri="{BB962C8B-B14F-4D97-AF65-F5344CB8AC3E}">
        <p14:creationId xmlns:p14="http://schemas.microsoft.com/office/powerpoint/2010/main" val="1438451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27BF09B-F03F-46F0-AFB8-5F5C9805572F}"/>
              </a:ext>
            </a:extLst>
          </p:cNvPr>
          <p:cNvSpPr>
            <a:spLocks noGrp="1"/>
          </p:cNvSpPr>
          <p:nvPr>
            <p:ph type="body" sz="quarter" idx="16"/>
          </p:nvPr>
        </p:nvSpPr>
        <p:spPr>
          <a:xfrm>
            <a:off x="292100" y="1748390"/>
            <a:ext cx="10995025" cy="3361219"/>
          </a:xfrm>
        </p:spPr>
        <p:txBody>
          <a:bodyPr>
            <a:normAutofit/>
          </a:bodyPr>
          <a:lstStyle/>
          <a:p>
            <a:pPr>
              <a:spcAft>
                <a:spcPts val="600"/>
              </a:spcAft>
            </a:pPr>
            <a:r>
              <a:rPr lang="en-US" sz="2800" dirty="0"/>
              <a:t>The Christopher &amp; Dana Reeve Foundation Quality of Life Grants Program, created by the late Dana Reeve has awarded since its inception in 1999 a total of over $41 million to more than 3,700 projects across the United States Grants have funded nonprofits, tribal entities, and municipalities for a wide array of projects, programs, and services.</a:t>
            </a:r>
          </a:p>
          <a:p>
            <a:pPr>
              <a:spcAft>
                <a:spcPts val="600"/>
              </a:spcAft>
            </a:pPr>
            <a:endParaRPr lang="en-US" dirty="0"/>
          </a:p>
        </p:txBody>
      </p:sp>
      <p:sp>
        <p:nvSpPr>
          <p:cNvPr id="12" name="Title 1"/>
          <p:cNvSpPr>
            <a:spLocks noGrp="1"/>
          </p:cNvSpPr>
          <p:nvPr>
            <p:ph type="body" sz="quarter" idx="13"/>
          </p:nvPr>
        </p:nvSpPr>
        <p:spPr/>
        <p:txBody>
          <a:bodyPr>
            <a:normAutofit/>
          </a:bodyPr>
          <a:lstStyle/>
          <a:p>
            <a:pPr>
              <a:spcAft>
                <a:spcPts val="600"/>
              </a:spcAft>
            </a:pPr>
            <a:r>
              <a:rPr lang="en-US" dirty="0">
                <a:solidFill>
                  <a:srgbClr val="C00000"/>
                </a:solidFill>
              </a:rPr>
              <a:t>Quality of Life Grants Program</a:t>
            </a:r>
          </a:p>
        </p:txBody>
      </p:sp>
      <p:sp>
        <p:nvSpPr>
          <p:cNvPr id="15" name="Text Placeholder 4">
            <a:extLst>
              <a:ext uri="{FF2B5EF4-FFF2-40B4-BE49-F238E27FC236}">
                <a16:creationId xmlns:a16="http://schemas.microsoft.com/office/drawing/2014/main" id="{34560E42-B249-44B1-988A-14838509957F}"/>
              </a:ext>
            </a:extLst>
          </p:cNvPr>
          <p:cNvSpPr txBox="1">
            <a:spLocks/>
          </p:cNvSpPr>
          <p:nvPr/>
        </p:nvSpPr>
        <p:spPr>
          <a:xfrm>
            <a:off x="2286000" y="1768821"/>
            <a:ext cx="8051338" cy="4250979"/>
          </a:xfrm>
          <a:prstGeom prst="rect">
            <a:avLst/>
          </a:prstGeom>
        </p:spPr>
        <p:txBody>
          <a:bodyPr>
            <a:normAutofit/>
          </a:bodyPr>
          <a:lstStyle>
            <a:lvl1pPr marL="201717" indent="-201717" eaLnBrk="1" hangingPunct="1">
              <a:buFont typeface="Arial" panose="020B0604020202020204" pitchFamily="34" charset="0"/>
              <a:buChar char="•"/>
              <a:defRPr sz="1765">
                <a:solidFill>
                  <a:schemeClr val="tx1">
                    <a:lumMod val="75000"/>
                    <a:lumOff val="25000"/>
                  </a:schemeClr>
                </a:solidFill>
                <a:latin typeface="+mn-lt"/>
                <a:ea typeface="+mn-ea"/>
                <a:cs typeface="+mn-cs"/>
              </a:defRPr>
            </a:lvl1pPr>
            <a:lvl2pPr marL="655579" indent="-252146" eaLnBrk="1" hangingPunct="1">
              <a:buFont typeface="Courier New" panose="02070309020205020404" pitchFamily="49" charset="0"/>
              <a:buChar char="o"/>
              <a:defRPr sz="1588">
                <a:solidFill>
                  <a:schemeClr val="tx1">
                    <a:lumMod val="75000"/>
                    <a:lumOff val="25000"/>
                  </a:schemeClr>
                </a:solidFill>
                <a:latin typeface="+mn-lt"/>
                <a:ea typeface="+mn-ea"/>
                <a:cs typeface="+mn-cs"/>
              </a:defRPr>
            </a:lvl2pPr>
            <a:lvl3pPr marL="1059012"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3pPr>
            <a:lvl4pPr marL="1462446"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4pPr>
            <a:lvl5pPr marL="1865879" indent="-252146" eaLnBrk="1" hangingPunct="1">
              <a:buFont typeface="Arial" panose="020B0604020202020204" pitchFamily="34" charset="0"/>
              <a:buChar char="•"/>
              <a:defRPr sz="1235">
                <a:solidFill>
                  <a:schemeClr val="tx1">
                    <a:lumMod val="75000"/>
                    <a:lumOff val="25000"/>
                  </a:schemeClr>
                </a:solidFill>
                <a:latin typeface="+mn-lt"/>
                <a:ea typeface="+mn-ea"/>
                <a:cs typeface="+mn-cs"/>
              </a:defRPr>
            </a:lvl5pPr>
            <a:lvl6pPr marL="2017166" eaLnBrk="1" hangingPunct="1">
              <a:defRPr>
                <a:latin typeface="+mn-lt"/>
                <a:ea typeface="+mn-ea"/>
                <a:cs typeface="+mn-cs"/>
              </a:defRPr>
            </a:lvl6pPr>
            <a:lvl7pPr marL="2420600" eaLnBrk="1" hangingPunct="1">
              <a:defRPr>
                <a:latin typeface="+mn-lt"/>
                <a:ea typeface="+mn-ea"/>
                <a:cs typeface="+mn-cs"/>
              </a:defRPr>
            </a:lvl7pPr>
            <a:lvl8pPr marL="2824033" eaLnBrk="1" hangingPunct="1">
              <a:defRPr>
                <a:latin typeface="+mn-lt"/>
                <a:ea typeface="+mn-ea"/>
                <a:cs typeface="+mn-cs"/>
              </a:defRPr>
            </a:lvl8pPr>
            <a:lvl9pPr marL="3227466" eaLnBrk="1" hangingPunct="1">
              <a:defRPr>
                <a:latin typeface="+mn-lt"/>
                <a:ea typeface="+mn-ea"/>
                <a:cs typeface="+mn-cs"/>
              </a:defRPr>
            </a:lvl9pPr>
          </a:lstStyle>
          <a:p>
            <a:pPr>
              <a:lnSpc>
                <a:spcPct val="150000"/>
              </a:lnSpc>
            </a:pPr>
            <a:endParaRPr lang="en-US" sz="2000" kern="0" dirty="0"/>
          </a:p>
        </p:txBody>
      </p:sp>
    </p:spTree>
    <p:extLst>
      <p:ext uri="{BB962C8B-B14F-4D97-AF65-F5344CB8AC3E}">
        <p14:creationId xmlns:p14="http://schemas.microsoft.com/office/powerpoint/2010/main" val="3974535800"/>
      </p:ext>
    </p:extLst>
  </p:cSld>
  <p:clrMapOvr>
    <a:masterClrMapping/>
  </p:clrMapOvr>
</p:sld>
</file>

<file path=ppt/theme/theme1.xml><?xml version="1.0" encoding="utf-8"?>
<a:theme xmlns:a="http://schemas.openxmlformats.org/drawingml/2006/main" name="Office Theme">
  <a:themeElements>
    <a:clrScheme name="Reeve Color Theme">
      <a:dk1>
        <a:srgbClr val="262626"/>
      </a:dk1>
      <a:lt1>
        <a:sysClr val="window" lastClr="FFFFFF"/>
      </a:lt1>
      <a:dk2>
        <a:srgbClr val="262626"/>
      </a:dk2>
      <a:lt2>
        <a:srgbClr val="FFFFFF"/>
      </a:lt2>
      <a:accent1>
        <a:srgbClr val="0082CD"/>
      </a:accent1>
      <a:accent2>
        <a:srgbClr val="D2232A"/>
      </a:accent2>
      <a:accent3>
        <a:srgbClr val="FFDD4A"/>
      </a:accent3>
      <a:accent4>
        <a:srgbClr val="F68121"/>
      </a:accent4>
      <a:accent5>
        <a:srgbClr val="9BBB59"/>
      </a:accent5>
      <a:accent6>
        <a:srgbClr val="FFC000"/>
      </a:accent6>
      <a:hlink>
        <a:srgbClr val="6D6E71"/>
      </a:hlink>
      <a:folHlink>
        <a:srgbClr val="800080"/>
      </a:folHlink>
    </a:clrScheme>
    <a:fontScheme name="Reeve Slid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Reeve Color Theme">
      <a:dk1>
        <a:srgbClr val="262626"/>
      </a:dk1>
      <a:lt1>
        <a:sysClr val="window" lastClr="FFFFFF"/>
      </a:lt1>
      <a:dk2>
        <a:srgbClr val="262626"/>
      </a:dk2>
      <a:lt2>
        <a:srgbClr val="FFFFFF"/>
      </a:lt2>
      <a:accent1>
        <a:srgbClr val="0082CD"/>
      </a:accent1>
      <a:accent2>
        <a:srgbClr val="D2232A"/>
      </a:accent2>
      <a:accent3>
        <a:srgbClr val="FFDD4A"/>
      </a:accent3>
      <a:accent4>
        <a:srgbClr val="F68121"/>
      </a:accent4>
      <a:accent5>
        <a:srgbClr val="9BBB59"/>
      </a:accent5>
      <a:accent6>
        <a:srgbClr val="FFC000"/>
      </a:accent6>
      <a:hlink>
        <a:srgbClr val="6D6E71"/>
      </a:hlink>
      <a:folHlink>
        <a:srgbClr val="800080"/>
      </a:folHlink>
    </a:clrScheme>
    <a:fontScheme name="Reeve Slide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361E6F25-8556-4009-98E8-9063ECB5358C}" vid="{8BA1CDB5-D7EE-4B5E-8193-8444FD59D32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47874EA36F6F4DA90613A5E441D69F" ma:contentTypeVersion="13" ma:contentTypeDescription="Create a new document." ma:contentTypeScope="" ma:versionID="df14bedcf9a06183b31d75d94194af47">
  <xsd:schema xmlns:xsd="http://www.w3.org/2001/XMLSchema" xmlns:xs="http://www.w3.org/2001/XMLSchema" xmlns:p="http://schemas.microsoft.com/office/2006/metadata/properties" xmlns:ns3="f6ae5cca-3dc6-4ff6-a81a-71df82125f06" xmlns:ns4="b5c6260a-0d56-40b6-9610-80e9cac4393c" targetNamespace="http://schemas.microsoft.com/office/2006/metadata/properties" ma:root="true" ma:fieldsID="223de52862d331a80f81f06b5366c2bc" ns3:_="" ns4:_="">
    <xsd:import namespace="f6ae5cca-3dc6-4ff6-a81a-71df82125f06"/>
    <xsd:import namespace="b5c6260a-0d56-40b6-9610-80e9cac4393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ae5cca-3dc6-4ff6-a81a-71df82125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c6260a-0d56-40b6-9610-80e9cac4393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1D21BB-5DB2-424D-976C-CA63AFB59611}">
  <ds:schemaRefs>
    <ds:schemaRef ds:uri="f6ae5cca-3dc6-4ff6-a81a-71df82125f06"/>
    <ds:schemaRef ds:uri="http://www.w3.org/XML/1998/namespace"/>
    <ds:schemaRef ds:uri="http://purl.org/dc/terms/"/>
    <ds:schemaRef ds:uri="http://schemas.microsoft.com/office/2006/documentManagement/types"/>
    <ds:schemaRef ds:uri="b5c6260a-0d56-40b6-9610-80e9cac4393c"/>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1795302-70A6-414D-A567-BA16A2697790}">
  <ds:schemaRefs>
    <ds:schemaRef ds:uri="http://schemas.microsoft.com/sharepoint/v3/contenttype/forms"/>
  </ds:schemaRefs>
</ds:datastoreItem>
</file>

<file path=customXml/itemProps3.xml><?xml version="1.0" encoding="utf-8"?>
<ds:datastoreItem xmlns:ds="http://schemas.openxmlformats.org/officeDocument/2006/customXml" ds:itemID="{DBD449BB-60FB-4573-92DF-9C0A77B3F9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ae5cca-3dc6-4ff6-a81a-71df82125f06"/>
    <ds:schemaRef ds:uri="b5c6260a-0d56-40b6-9610-80e9cac43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6408</TotalTime>
  <Words>9252</Words>
  <Application>Microsoft Office PowerPoint</Application>
  <PresentationFormat>Widescreen</PresentationFormat>
  <Paragraphs>622</Paragraphs>
  <Slides>64</Slides>
  <Notes>63</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64</vt:i4>
      </vt:variant>
    </vt:vector>
  </HeadingPairs>
  <TitlesOfParts>
    <vt:vector size="77" baseType="lpstr">
      <vt:lpstr>Arial</vt:lpstr>
      <vt:lpstr>Calibri</vt:lpstr>
      <vt:lpstr>Calibri,Bold</vt:lpstr>
      <vt:lpstr>Courier New</vt:lpstr>
      <vt:lpstr>Gotham HTF Book</vt:lpstr>
      <vt:lpstr>Montserrat</vt:lpstr>
      <vt:lpstr>Symbol</vt:lpstr>
      <vt:lpstr>Times New Roman</vt:lpstr>
      <vt:lpstr>Trajan Pro</vt:lpstr>
      <vt:lpstr>Wingdings</vt:lpstr>
      <vt:lpstr>Office Theme</vt:lpstr>
      <vt:lpstr>Theme1</vt:lpstr>
      <vt:lpstr>Office Theme</vt:lpstr>
      <vt:lpstr> Direct Effect &amp; Priority Impact  Technical Assistant Webinar  September 6, 2023  </vt:lpstr>
      <vt:lpstr>PowerPoint Presentation</vt:lpstr>
      <vt:lpstr>PowerPoint Presentation</vt:lpstr>
      <vt:lpstr>PowerPoint Presentation</vt:lpstr>
      <vt:lpstr>PowerPoint Presentation</vt:lpstr>
      <vt:lpstr>PowerPoint Presentation</vt:lpstr>
      <vt:lpstr>PowerPoint Presentation</vt:lpstr>
      <vt:lpstr>Free Materials &amp; Resources </vt:lpstr>
      <vt:lpstr>PowerPoint Presentation</vt:lpstr>
      <vt:lpstr>PowerPoint Presentation</vt:lpstr>
      <vt:lpstr>Quality of Life Grants: Direct Effect &amp; Priority Impact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Funding Restrictions – Not able to fund</vt:lpstr>
      <vt:lpstr>PowerPoint Presentation</vt:lpstr>
      <vt:lpstr>PowerPoint Presentation</vt:lpstr>
      <vt:lpstr>PowerPoint Presentation</vt:lpstr>
      <vt:lpstr>Funding Restrictions</vt:lpstr>
      <vt:lpstr>Funding Restrictions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Allowable Expenses</vt:lpstr>
      <vt:lpstr>Allowable Expenses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Fonseca</dc:creator>
  <cp:lastModifiedBy>Mark Bogosian</cp:lastModifiedBy>
  <cp:revision>8</cp:revision>
  <cp:lastPrinted>2023-09-03T16:15:29Z</cp:lastPrinted>
  <dcterms:created xsi:type="dcterms:W3CDTF">2023-02-01T03:51:33Z</dcterms:created>
  <dcterms:modified xsi:type="dcterms:W3CDTF">2023-09-11T15:43:44Z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TC103852699990</vt:lpwstr>
  </property>
  <property fmtid="{D5CDD505-2E9C-101B-9397-08002B2CF9AE}" pid="3" name="ContentTypeId">
    <vt:lpwstr>0x010100F547874EA36F6F4DA90613A5E441D69F</vt:lpwstr>
  </property>
</Properties>
</file>