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8" r:id="rId2"/>
    <p:sldId id="629" r:id="rId3"/>
    <p:sldId id="630" r:id="rId4"/>
    <p:sldId id="590" r:id="rId5"/>
    <p:sldId id="578" r:id="rId6"/>
    <p:sldId id="579" r:id="rId7"/>
    <p:sldId id="580" r:id="rId8"/>
    <p:sldId id="581" r:id="rId9"/>
    <p:sldId id="599" r:id="rId10"/>
    <p:sldId id="600" r:id="rId11"/>
    <p:sldId id="601" r:id="rId12"/>
    <p:sldId id="602" r:id="rId13"/>
    <p:sldId id="604" r:id="rId14"/>
    <p:sldId id="606" r:id="rId15"/>
    <p:sldId id="607" r:id="rId16"/>
    <p:sldId id="608" r:id="rId17"/>
    <p:sldId id="631" r:id="rId18"/>
    <p:sldId id="611" r:id="rId19"/>
    <p:sldId id="612" r:id="rId20"/>
    <p:sldId id="609" r:id="rId21"/>
    <p:sldId id="610" r:id="rId22"/>
    <p:sldId id="613" r:id="rId23"/>
    <p:sldId id="614" r:id="rId24"/>
    <p:sldId id="620" r:id="rId25"/>
    <p:sldId id="621" r:id="rId26"/>
    <p:sldId id="615" r:id="rId27"/>
    <p:sldId id="626" r:id="rId28"/>
    <p:sldId id="642" r:id="rId29"/>
    <p:sldId id="634" r:id="rId30"/>
    <p:sldId id="639" r:id="rId31"/>
    <p:sldId id="640" r:id="rId32"/>
    <p:sldId id="641" r:id="rId33"/>
    <p:sldId id="616" r:id="rId34"/>
    <p:sldId id="619" r:id="rId35"/>
    <p:sldId id="632" r:id="rId36"/>
    <p:sldId id="637" r:id="rId37"/>
    <p:sldId id="617" r:id="rId38"/>
    <p:sldId id="618" r:id="rId39"/>
    <p:sldId id="636" r:id="rId40"/>
    <p:sldId id="623" r:id="rId41"/>
    <p:sldId id="625" r:id="rId42"/>
    <p:sldId id="624" r:id="rId43"/>
    <p:sldId id="627" r:id="rId44"/>
    <p:sldId id="635" r:id="rId45"/>
  </p:sldIdLst>
  <p:sldSz cx="9144000" cy="6858000" type="screen4x3"/>
  <p:notesSz cx="68580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7DC34A-B075-4898-8752-AF4E8C87A97D}">
          <p14:sldIdLst>
            <p14:sldId id="258"/>
            <p14:sldId id="629"/>
            <p14:sldId id="630"/>
            <p14:sldId id="590"/>
            <p14:sldId id="578"/>
            <p14:sldId id="579"/>
            <p14:sldId id="580"/>
            <p14:sldId id="581"/>
            <p14:sldId id="599"/>
            <p14:sldId id="600"/>
            <p14:sldId id="601"/>
            <p14:sldId id="602"/>
            <p14:sldId id="604"/>
            <p14:sldId id="606"/>
            <p14:sldId id="607"/>
            <p14:sldId id="608"/>
            <p14:sldId id="631"/>
            <p14:sldId id="611"/>
            <p14:sldId id="612"/>
            <p14:sldId id="609"/>
            <p14:sldId id="610"/>
            <p14:sldId id="613"/>
            <p14:sldId id="614"/>
            <p14:sldId id="620"/>
            <p14:sldId id="621"/>
            <p14:sldId id="615"/>
            <p14:sldId id="626"/>
            <p14:sldId id="642"/>
            <p14:sldId id="634"/>
            <p14:sldId id="639"/>
            <p14:sldId id="640"/>
            <p14:sldId id="641"/>
            <p14:sldId id="616"/>
            <p14:sldId id="619"/>
            <p14:sldId id="632"/>
            <p14:sldId id="637"/>
            <p14:sldId id="617"/>
            <p14:sldId id="618"/>
            <p14:sldId id="636"/>
            <p14:sldId id="623"/>
            <p14:sldId id="625"/>
            <p14:sldId id="624"/>
            <p14:sldId id="627"/>
            <p14:sldId id="635"/>
          </p14:sldIdLst>
        </p14:section>
        <p14:section name="Untitled Section" id="{283F8ED1-9BE0-4E80-BA34-1F25445CDA49}">
          <p14:sldIdLst/>
        </p14:section>
        <p14:section name="Untitled Section" id="{E064040E-22C0-45D3-9DA6-F87BB744956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FFFF00"/>
    <a:srgbClr val="FF33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56" autoAdjust="0"/>
    <p:restoredTop sz="86383" autoAdjust="0"/>
  </p:normalViewPr>
  <p:slideViewPr>
    <p:cSldViewPr>
      <p:cViewPr varScale="1">
        <p:scale>
          <a:sx n="61" d="100"/>
          <a:sy n="61" d="100"/>
        </p:scale>
        <p:origin x="1026" y="78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  <p:sld r:id="rId4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60" y="-90"/>
      </p:cViewPr>
      <p:guideLst>
        <p:guide orient="horz" pos="2928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9" Type="http://schemas.openxmlformats.org/officeDocument/2006/relationships/slide" Target="slides/slide39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34" Type="http://schemas.openxmlformats.org/officeDocument/2006/relationships/slide" Target="slides/slide34.xml"/><Relationship Id="rId42" Type="http://schemas.openxmlformats.org/officeDocument/2006/relationships/slide" Target="slides/slide42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33" Type="http://schemas.openxmlformats.org/officeDocument/2006/relationships/slide" Target="slides/slide33.xml"/><Relationship Id="rId38" Type="http://schemas.openxmlformats.org/officeDocument/2006/relationships/slide" Target="slides/slide38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41" Type="http://schemas.openxmlformats.org/officeDocument/2006/relationships/slide" Target="slides/slide41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32" Type="http://schemas.openxmlformats.org/officeDocument/2006/relationships/slide" Target="slides/slide32.xml"/><Relationship Id="rId37" Type="http://schemas.openxmlformats.org/officeDocument/2006/relationships/slide" Target="slides/slide37.xml"/><Relationship Id="rId40" Type="http://schemas.openxmlformats.org/officeDocument/2006/relationships/slide" Target="slides/slide40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36" Type="http://schemas.openxmlformats.org/officeDocument/2006/relationships/slide" Target="slides/slide36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31" Type="http://schemas.openxmlformats.org/officeDocument/2006/relationships/slide" Target="slides/slide31.xml"/><Relationship Id="rId44" Type="http://schemas.openxmlformats.org/officeDocument/2006/relationships/slide" Target="slides/slide44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Relationship Id="rId30" Type="http://schemas.openxmlformats.org/officeDocument/2006/relationships/slide" Target="slides/slide30.xml"/><Relationship Id="rId35" Type="http://schemas.openxmlformats.org/officeDocument/2006/relationships/slide" Target="slides/slide35.xml"/><Relationship Id="rId43" Type="http://schemas.openxmlformats.org/officeDocument/2006/relationships/slide" Target="slides/slide4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2968625" cy="46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11" tIns="46706" rIns="93411" bIns="46706" numCol="1" anchor="t" anchorCtr="0" compatLnSpc="1">
            <a:prstTxWarp prst="textNoShape">
              <a:avLst/>
            </a:prstTxWarp>
          </a:bodyPr>
          <a:lstStyle>
            <a:lvl1pPr algn="l" defTabSz="927102">
              <a:defRPr sz="1200" dirty="0" smtClean="0">
                <a:effectLst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9381" y="4"/>
            <a:ext cx="2968625" cy="46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11" tIns="46706" rIns="93411" bIns="46706" numCol="1" anchor="t" anchorCtr="0" compatLnSpc="1">
            <a:prstTxWarp prst="textNoShape">
              <a:avLst/>
            </a:prstTxWarp>
          </a:bodyPr>
          <a:lstStyle>
            <a:lvl1pPr algn="r" defTabSz="927102">
              <a:defRPr sz="1200" dirty="0" smtClean="0">
                <a:effectLst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38352" y="8831267"/>
            <a:ext cx="3656014" cy="465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11" tIns="46706" rIns="93411" bIns="46706" numCol="1" anchor="b" anchorCtr="0" compatLnSpc="1">
            <a:prstTxWarp prst="textNoShape">
              <a:avLst/>
            </a:prstTxWarp>
          </a:bodyPr>
          <a:lstStyle>
            <a:lvl1pPr defTabSz="927102">
              <a:defRPr sz="1200" dirty="0" smtClean="0">
                <a:effectLst/>
              </a:defRPr>
            </a:lvl1pPr>
          </a:lstStyle>
          <a:p>
            <a:pPr>
              <a:defRPr/>
            </a:pPr>
            <a:r>
              <a:rPr lang="en-US" altLang="en-US" dirty="0"/>
              <a:t>Copyright  </a:t>
            </a:r>
            <a:r>
              <a:rPr lang="en-US" altLang="en-US" dirty="0">
                <a:cs typeface="Times New Roman" pitchFamily="18" charset="0"/>
              </a:rPr>
              <a:t>© Center  for Medicare Advocacy,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9381" y="8831267"/>
            <a:ext cx="2968625" cy="465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11" tIns="46706" rIns="93411" bIns="46706" numCol="1" anchor="b" anchorCtr="0" compatLnSpc="1">
            <a:prstTxWarp prst="textNoShape">
              <a:avLst/>
            </a:prstTxWarp>
          </a:bodyPr>
          <a:lstStyle>
            <a:lvl1pPr algn="r" defTabSz="927102">
              <a:defRPr sz="1200" smtClean="0">
                <a:effectLst/>
              </a:defRPr>
            </a:lvl1pPr>
          </a:lstStyle>
          <a:p>
            <a:pPr>
              <a:defRPr/>
            </a:pPr>
            <a:fld id="{BF444814-8E54-4F27-9391-374E3C67D3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024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2968625" cy="46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11" tIns="46706" rIns="93411" bIns="46706" numCol="1" anchor="t" anchorCtr="0" compatLnSpc="1">
            <a:prstTxWarp prst="textNoShape">
              <a:avLst/>
            </a:prstTxWarp>
          </a:bodyPr>
          <a:lstStyle>
            <a:lvl1pPr algn="l" defTabSz="927102">
              <a:defRPr sz="1200" dirty="0" smtClean="0">
                <a:effectLst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81" y="4"/>
            <a:ext cx="2968625" cy="465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11" tIns="46706" rIns="93411" bIns="46706" numCol="1" anchor="t" anchorCtr="0" compatLnSpc="1">
            <a:prstTxWarp prst="textNoShape">
              <a:avLst/>
            </a:prstTxWarp>
          </a:bodyPr>
          <a:lstStyle>
            <a:lvl1pPr algn="r" defTabSz="927102">
              <a:defRPr sz="1200" dirty="0" smtClean="0">
                <a:effectLst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9663" y="701675"/>
            <a:ext cx="4640262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5" y="4413257"/>
            <a:ext cx="5032375" cy="418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11" tIns="46706" rIns="93411" bIns="46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1267"/>
            <a:ext cx="2968625" cy="465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11" tIns="46706" rIns="93411" bIns="46706" numCol="1" anchor="b" anchorCtr="0" compatLnSpc="1">
            <a:prstTxWarp prst="textNoShape">
              <a:avLst/>
            </a:prstTxWarp>
          </a:bodyPr>
          <a:lstStyle>
            <a:lvl1pPr algn="l" defTabSz="927102">
              <a:defRPr sz="1200" dirty="0" smtClean="0">
                <a:effectLst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81" y="8831267"/>
            <a:ext cx="2968625" cy="465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11" tIns="46706" rIns="93411" bIns="46706" numCol="1" anchor="b" anchorCtr="0" compatLnSpc="1">
            <a:prstTxWarp prst="textNoShape">
              <a:avLst/>
            </a:prstTxWarp>
          </a:bodyPr>
          <a:lstStyle>
            <a:lvl1pPr algn="r" defTabSz="927102">
              <a:defRPr sz="1200" smtClean="0">
                <a:effectLst/>
              </a:defRPr>
            </a:lvl1pPr>
          </a:lstStyle>
          <a:p>
            <a:pPr>
              <a:defRPr/>
            </a:pPr>
            <a:fld id="{AF291A03-E76D-4818-9E8B-70579D66E57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6080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23598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10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2889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11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5665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12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03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13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60081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14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975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15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2695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16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12506" eaLnBrk="1" hangingPunct="1">
              <a:defRPr/>
            </a:pPr>
            <a:r>
              <a:rPr lang="en-US" dirty="0" smtClean="0"/>
              <a:t>Consider rehab. needs of Christopher Reeve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00549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17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4639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18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84166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19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007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73170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20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63703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21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04004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22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50488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23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71907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24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99180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25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51673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26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06327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27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96394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28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59224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29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3413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63704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30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68228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31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5540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32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29777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33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81415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34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260860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35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63783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36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31256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37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8672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38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29693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39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0958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4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56451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40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137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41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417578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42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579300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43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212617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44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71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5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This is a brief</a:t>
            </a:r>
            <a:r>
              <a:rPr lang="en-US" altLang="en-US" baseline="0" dirty="0" smtClean="0"/>
              <a:t> overview of what you’ll hear from our panel presentations in striving…</a:t>
            </a:r>
          </a:p>
          <a:p>
            <a:pPr eaLnBrk="1" hangingPunct="1"/>
            <a:r>
              <a:rPr lang="en-US" altLang="en-US" baseline="0" dirty="0" smtClean="0"/>
              <a:t>Terry Fulmer will discuss how hospital…</a:t>
            </a:r>
          </a:p>
          <a:p>
            <a:pPr eaLnBrk="1" hangingPunct="1"/>
            <a:r>
              <a:rPr lang="en-US" altLang="en-US" baseline="0" dirty="0" smtClean="0"/>
              <a:t>Toby Edelman will examine how nursing homes…</a:t>
            </a:r>
          </a:p>
          <a:p>
            <a:pPr eaLnBrk="1" hangingPunct="1"/>
            <a:r>
              <a:rPr lang="en-US" altLang="en-US" baseline="0" dirty="0" smtClean="0"/>
              <a:t>I’ll explore how home health…</a:t>
            </a:r>
          </a:p>
          <a:p>
            <a:pPr eaLnBrk="1" hangingPunct="1"/>
            <a:r>
              <a:rPr lang="en-US" altLang="en-US" baseline="0" dirty="0" smtClean="0"/>
              <a:t>And Sarah Lock will consider some of the most vulnerable individuals in the need for Dementia…</a:t>
            </a:r>
          </a:p>
          <a:p>
            <a:pPr eaLnBrk="1" hangingPunct="1"/>
            <a:r>
              <a:rPr lang="en-US" altLang="en-US" baseline="0" dirty="0" smtClean="0"/>
              <a:t>Then we plan to have time for audience and panel discussion.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2141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6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0568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7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9865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8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1951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6787" indent="-287226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8902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8463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8025" indent="-229781" defTabSz="927102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27585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8714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46706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6269" indent="-229781" algn="ctr" defTabSz="92710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9DD03FD-DBD0-4060-95EF-10CA6FEFA5AB}" type="slidenum">
              <a:rPr lang="en-US" altLang="en-US" sz="1200"/>
              <a:pPr eaLnBrk="1" hangingPunct="1"/>
              <a:t>9</a:t>
            </a:fld>
            <a:endParaRPr lang="en-US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8240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F27E-0B9E-465D-85A5-2A38F1667DA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680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F54C0-2875-4288-AABD-C6D27F5C69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445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266EF-87A4-4672-A9C9-1134A438CC3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4464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2971-AC42-4149-843C-DE3E67A5D2D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073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68BD3-2FAA-4CC7-B85A-9F863BCF298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85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A7D579-0D50-4D90-A776-E54251E7183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751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AC195-4198-4C0A-99A3-3CF3D69DB2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417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575C3-33A5-40D8-B445-49F5A984B3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171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F0FC7-C5B8-40EC-B213-E4AFACF379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473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B7725-E9A7-495B-96A8-DC728CD2396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517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BA869-A7B2-4259-82B9-0030C93970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917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601F7-F63F-4E5A-8C62-117F5891181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60317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  <a:fld id="{BA6E2763-9CE7-4976-B76A-8B4AEE5D6283}" type="slidenum">
              <a:rPr lang="en-US" altLang="en-US" smtClean="0"/>
              <a:pPr lvl="2"/>
              <a:t>‹#›</a:t>
            </a:fld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7400" y="6248400"/>
            <a:ext cx="533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 dirty="0" smtClean="0">
                <a:effectLst/>
              </a:defRPr>
            </a:lvl1pPr>
          </a:lstStyle>
          <a:p>
            <a:pPr>
              <a:defRPr/>
            </a:pPr>
            <a:r>
              <a:rPr lang="en-US" altLang="en-US" dirty="0" smtClean="0"/>
              <a:t>MedicareAdvocacy.org - Copyright © Center for Medicare Advocacy                </a:t>
            </a:r>
            <a:endParaRPr lang="en-US" altLang="en-US" dirty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524000" y="1828800"/>
            <a:ext cx="6400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248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</a:defRPr>
            </a:lvl1pPr>
          </a:lstStyle>
          <a:p>
            <a:pPr>
              <a:defRPr/>
            </a:pPr>
            <a:fld id="{FAA7D579-0D50-4D90-A776-E54251E7183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2133600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endParaRPr lang="en-US" sz="1000" b="1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b="1" dirty="0" smtClean="0"/>
              <a:t>An Introduction to Medicare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b="1" dirty="0" smtClean="0"/>
              <a:t>For People Living With Paralysis </a:t>
            </a:r>
          </a:p>
          <a:p>
            <a:pPr algn="ctr" eaLnBrk="1" hangingPunct="1">
              <a:lnSpc>
                <a:spcPct val="90000"/>
              </a:lnSpc>
              <a:buNone/>
            </a:pPr>
            <a:endParaRPr lang="en-US" sz="1400" b="1" dirty="0" smtClean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dirty="0" smtClean="0"/>
              <a:t>May 3, 2017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sz="1400" b="1" dirty="0" smtClean="0"/>
              <a:t>________________</a:t>
            </a:r>
            <a:endParaRPr lang="en-US" sz="400" b="1" dirty="0" smtClean="0"/>
          </a:p>
          <a:p>
            <a:pPr algn="ctr" eaLnBrk="1" hangingPunct="1">
              <a:lnSpc>
                <a:spcPct val="90000"/>
              </a:lnSpc>
              <a:buNone/>
            </a:pPr>
            <a:endParaRPr lang="en-US" sz="1400" b="1" dirty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sz="2800" b="1" dirty="0" smtClean="0"/>
              <a:t>Judy Stein, Executive Director/Attorney 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sz="2800" b="1" dirty="0" smtClean="0"/>
              <a:t> Kathy Holt, Associate Director/Attorney</a:t>
            </a:r>
            <a:endParaRPr lang="en-US" sz="2800" dirty="0"/>
          </a:p>
          <a:p>
            <a:pPr algn="ctr" eaLnBrk="1" hangingPunct="1">
              <a:lnSpc>
                <a:spcPct val="200000"/>
              </a:lnSpc>
              <a:buNone/>
            </a:pPr>
            <a:endParaRPr lang="en-US" altLang="en-US" sz="800" dirty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515" y="179323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73508"/>
            <a:ext cx="7772400" cy="4242257"/>
          </a:xfrm>
          <a:noFill/>
        </p:spPr>
        <p:txBody>
          <a:bodyPr/>
          <a:lstStyle/>
          <a:p>
            <a:pPr marL="0" indent="0" algn="ctr">
              <a:buNone/>
            </a:pPr>
            <a:endParaRPr lang="en-US" sz="800" b="1" dirty="0" smtClean="0"/>
          </a:p>
          <a:p>
            <a:pPr marL="0" indent="0" algn="ctr">
              <a:buNone/>
            </a:pPr>
            <a:r>
              <a:rPr lang="en-US" sz="2400" b="1" dirty="0" smtClean="0"/>
              <a:t>Medicare Enrollment for Individuals                              Who Initially </a:t>
            </a:r>
            <a:r>
              <a:rPr lang="en-US" sz="2400" b="1" dirty="0"/>
              <a:t>D</a:t>
            </a:r>
            <a:r>
              <a:rPr lang="en-US" sz="2400" b="1" dirty="0" smtClean="0"/>
              <a:t>ecline Part B Medicare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r>
              <a:rPr lang="en-US" sz="1800" dirty="0" smtClean="0"/>
              <a:t>Late enrollment </a:t>
            </a:r>
            <a:r>
              <a:rPr lang="en-US" sz="1800" dirty="0"/>
              <a:t>may result </a:t>
            </a:r>
            <a:r>
              <a:rPr lang="en-US" sz="1800" dirty="0" smtClean="0"/>
              <a:t>in a penalty </a:t>
            </a:r>
            <a:r>
              <a:rPr lang="en-US" sz="1800" dirty="0"/>
              <a:t>(10% for every 12 months not enrolled)</a:t>
            </a:r>
          </a:p>
          <a:p>
            <a:r>
              <a:rPr lang="en-US" sz="1800" dirty="0"/>
              <a:t>Timely enrollment periods:</a:t>
            </a:r>
          </a:p>
          <a:p>
            <a:pPr lvl="1"/>
            <a:r>
              <a:rPr lang="en-US" sz="1800" b="1" dirty="0"/>
              <a:t>Initial </a:t>
            </a:r>
            <a:r>
              <a:rPr lang="en-US" sz="1800" b="1" dirty="0" smtClean="0"/>
              <a:t>Enrollment Period </a:t>
            </a:r>
            <a:r>
              <a:rPr lang="en-US" sz="1800" dirty="0" smtClean="0"/>
              <a:t>(IEP) (7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  <a:r>
              <a:rPr lang="en-US" sz="1800" dirty="0"/>
              <a:t>month period surrounding the </a:t>
            </a:r>
            <a:r>
              <a:rPr lang="en-US" sz="1800" dirty="0" smtClean="0"/>
              <a:t>65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birthday, or the notice </a:t>
            </a:r>
            <a:r>
              <a:rPr lang="en-US" sz="1800" dirty="0"/>
              <a:t>of disability)</a:t>
            </a:r>
          </a:p>
          <a:p>
            <a:pPr lvl="1"/>
            <a:r>
              <a:rPr lang="en-US" sz="1800" b="1" dirty="0"/>
              <a:t>Special </a:t>
            </a:r>
            <a:r>
              <a:rPr lang="en-US" sz="1800" b="1" dirty="0" smtClean="0"/>
              <a:t>Enrollment </a:t>
            </a:r>
            <a:r>
              <a:rPr lang="en-US" sz="1800" b="1" dirty="0"/>
              <a:t>P</a:t>
            </a:r>
            <a:r>
              <a:rPr lang="en-US" sz="1800" b="1" dirty="0" smtClean="0"/>
              <a:t>eriod </a:t>
            </a:r>
            <a:r>
              <a:rPr lang="en-US" sz="1800" dirty="0"/>
              <a:t>(up to 8 months following separation from coverage based on current </a:t>
            </a:r>
            <a:r>
              <a:rPr lang="en-US" sz="1800" dirty="0" smtClean="0"/>
              <a:t>active employment</a:t>
            </a:r>
            <a:r>
              <a:rPr lang="en-US" sz="1800" dirty="0"/>
              <a:t>)</a:t>
            </a:r>
          </a:p>
          <a:p>
            <a:r>
              <a:rPr lang="en-US" sz="1800" b="1" dirty="0"/>
              <a:t>General Enrollment </a:t>
            </a:r>
            <a:r>
              <a:rPr lang="en-US" sz="1800" b="1" dirty="0" smtClean="0"/>
              <a:t>Period </a:t>
            </a:r>
            <a:r>
              <a:rPr lang="en-US" sz="1800" dirty="0"/>
              <a:t>(Jan 1 – Mar 31, coverage </a:t>
            </a:r>
            <a:r>
              <a:rPr lang="en-US" sz="1800" dirty="0" smtClean="0"/>
              <a:t>begins </a:t>
            </a:r>
            <a:r>
              <a:rPr lang="en-US" sz="1800" dirty="0"/>
              <a:t>the next July 1)</a:t>
            </a:r>
          </a:p>
          <a:p>
            <a:r>
              <a:rPr lang="en-US" sz="1800" dirty="0" smtClean="0"/>
              <a:t>If </a:t>
            </a:r>
            <a:r>
              <a:rPr lang="en-US" sz="1800" dirty="0"/>
              <a:t>a late penalty is incurred under age 65, it will be vacated when the individual turns 65 and the individual will receive a new IEP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39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73508"/>
            <a:ext cx="7772400" cy="4114800"/>
          </a:xfrm>
          <a:noFill/>
        </p:spPr>
        <p:txBody>
          <a:bodyPr/>
          <a:lstStyle/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3600" b="1" dirty="0" smtClean="0"/>
              <a:t>Choosing Traditional Medicare </a:t>
            </a:r>
          </a:p>
          <a:p>
            <a:pPr marL="0" indent="0" algn="ctr">
              <a:buNone/>
            </a:pPr>
            <a:r>
              <a:rPr lang="en-US" sz="3600" b="1" dirty="0"/>
              <a:t>O</a:t>
            </a:r>
            <a:r>
              <a:rPr lang="en-US" sz="3600" b="1" dirty="0" smtClean="0"/>
              <a:t>r </a:t>
            </a:r>
          </a:p>
          <a:p>
            <a:pPr marL="0" indent="0" algn="ctr">
              <a:buNone/>
            </a:pPr>
            <a:r>
              <a:rPr lang="en-US" sz="3600" b="1" dirty="0" smtClean="0"/>
              <a:t>Medicare Advantage</a:t>
            </a:r>
          </a:p>
          <a:p>
            <a:pPr marL="0" indent="0" algn="ctr">
              <a:buNone/>
            </a:pPr>
            <a:r>
              <a:rPr lang="en-US" sz="2000" dirty="0" smtClean="0"/>
              <a:t>_____________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 smtClean="0"/>
              <a:t> A Decision Checklist</a:t>
            </a:r>
            <a:endParaRPr lang="en-US" sz="36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125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00965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Do </a:t>
            </a:r>
            <a:r>
              <a:rPr lang="en-US" sz="2400" dirty="0"/>
              <a:t>you qualify for payment assistance or </a:t>
            </a:r>
            <a:r>
              <a:rPr lang="en-US" sz="2400" dirty="0" smtClean="0"/>
              <a:t>have </a:t>
            </a:r>
            <a:r>
              <a:rPr lang="en-US" sz="2400" dirty="0"/>
              <a:t>access to other coverage</a:t>
            </a:r>
            <a:r>
              <a:rPr lang="en-US" sz="2400" dirty="0" smtClean="0"/>
              <a:t>?</a:t>
            </a:r>
          </a:p>
          <a:p>
            <a:pPr marL="457200" indent="-457200">
              <a:buAutoNum type="arabicPeriod"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2400" dirty="0" smtClean="0"/>
              <a:t> Which </a:t>
            </a:r>
            <a:r>
              <a:rPr lang="en-US" sz="2400" dirty="0"/>
              <a:t>providers/facilities do you </a:t>
            </a:r>
            <a:r>
              <a:rPr lang="en-US" sz="2400" dirty="0" smtClean="0"/>
              <a:t>use/want to use?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 smtClean="0"/>
              <a:t>3.  What </a:t>
            </a:r>
            <a:r>
              <a:rPr lang="en-US" sz="2400" dirty="0"/>
              <a:t>medications do you take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4. </a:t>
            </a:r>
            <a:r>
              <a:rPr lang="en-US" sz="2400" dirty="0" smtClean="0"/>
              <a:t>  Is </a:t>
            </a:r>
            <a:r>
              <a:rPr lang="en-US" sz="2400" dirty="0"/>
              <a:t>it acceptable to have your care choices directed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800" dirty="0"/>
          </a:p>
          <a:p>
            <a:pPr marL="457200" indent="-457200">
              <a:buAutoNum type="arabicPeriod" startAt="5"/>
            </a:pPr>
            <a:r>
              <a:rPr lang="en-US" sz="2400" dirty="0" smtClean="0"/>
              <a:t>Do </a:t>
            </a:r>
            <a:r>
              <a:rPr lang="en-US" sz="2400" dirty="0"/>
              <a:t>you travel outside your general home area</a:t>
            </a:r>
            <a:r>
              <a:rPr lang="en-US" sz="2400" dirty="0" smtClean="0"/>
              <a:t>?</a:t>
            </a:r>
          </a:p>
          <a:p>
            <a:pPr marL="457200" indent="-457200">
              <a:buAutoNum type="arabicPeriod" startAt="5"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6. </a:t>
            </a:r>
            <a:r>
              <a:rPr lang="en-US" sz="2400" dirty="0" smtClean="0"/>
              <a:t>  How </a:t>
            </a:r>
            <a:r>
              <a:rPr lang="en-US" sz="2400" dirty="0"/>
              <a:t>important are annual maximum out-of-pocket </a:t>
            </a:r>
            <a:r>
              <a:rPr lang="en-US" sz="2400" dirty="0" smtClean="0"/>
              <a:t>costs</a:t>
            </a:r>
            <a:r>
              <a:rPr lang="en-US" sz="2400" dirty="0"/>
              <a:t>?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70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03554"/>
            <a:ext cx="7772400" cy="4114800"/>
          </a:xfrm>
          <a:noFill/>
        </p:spPr>
        <p:txBody>
          <a:bodyPr/>
          <a:lstStyle/>
          <a:p>
            <a:pPr marL="400050" lvl="1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400" dirty="0"/>
              <a:t>7. What value </a:t>
            </a:r>
            <a:r>
              <a:rPr lang="en-US" sz="2400" dirty="0" smtClean="0"/>
              <a:t>does some coverage for other </a:t>
            </a:r>
            <a:r>
              <a:rPr lang="en-US" sz="2400" dirty="0"/>
              <a:t>possible services </a:t>
            </a:r>
            <a:r>
              <a:rPr lang="en-US" sz="2400" dirty="0" smtClean="0"/>
              <a:t>hold </a:t>
            </a:r>
            <a:r>
              <a:rPr lang="en-US" sz="2400" dirty="0"/>
              <a:t>for you</a:t>
            </a:r>
            <a:r>
              <a:rPr lang="en-US" sz="2400" dirty="0" smtClean="0"/>
              <a:t>? </a:t>
            </a:r>
            <a:r>
              <a:rPr lang="en-US" sz="2400" dirty="0"/>
              <a:t>(dental, hearing, </a:t>
            </a:r>
            <a:r>
              <a:rPr lang="en-US" sz="2400" dirty="0" smtClean="0"/>
              <a:t>vision </a:t>
            </a:r>
            <a:r>
              <a:rPr lang="en-US" sz="2400" dirty="0"/>
              <a:t>care, health </a:t>
            </a:r>
            <a:r>
              <a:rPr lang="en-US" sz="2400" dirty="0" smtClean="0"/>
              <a:t>clubs...)</a:t>
            </a:r>
            <a:endParaRPr lang="en-US" sz="400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 smtClean="0"/>
              <a:t>8</a:t>
            </a:r>
            <a:r>
              <a:rPr lang="en-US" sz="2400" dirty="0"/>
              <a:t>. </a:t>
            </a:r>
            <a:r>
              <a:rPr lang="en-US" sz="2400" dirty="0" smtClean="0"/>
              <a:t>Are you comfortable checking regularly to ensure </a:t>
            </a:r>
            <a:r>
              <a:rPr lang="en-US" sz="2400" dirty="0"/>
              <a:t>providers and coverage requirements are not changing</a:t>
            </a:r>
            <a:r>
              <a:rPr lang="en-US" sz="2400" dirty="0" smtClean="0"/>
              <a:t>?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/>
              <a:t>9. How do you feel about a </a:t>
            </a:r>
            <a:r>
              <a:rPr lang="en-US" sz="2400" dirty="0" smtClean="0"/>
              <a:t>medical director </a:t>
            </a:r>
            <a:r>
              <a:rPr lang="en-US" sz="2400" dirty="0"/>
              <a:t>of a health plan potentially </a:t>
            </a:r>
            <a:r>
              <a:rPr lang="en-US" sz="2400" dirty="0" smtClean="0"/>
              <a:t>challenging </a:t>
            </a:r>
            <a:r>
              <a:rPr lang="en-US" sz="2400" dirty="0"/>
              <a:t>your own doctors’ determinations that your care is reasonable and necessary</a:t>
            </a:r>
            <a:r>
              <a:rPr lang="en-US" sz="2400" dirty="0" smtClean="0"/>
              <a:t>?</a:t>
            </a:r>
          </a:p>
          <a:p>
            <a:pPr marL="400050" lvl="1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400" dirty="0" smtClean="0"/>
              <a:t>10. How do you weigh cost, convenience and access to care?</a:t>
            </a:r>
          </a:p>
          <a:p>
            <a:pPr marL="0" indent="0" algn="ctr">
              <a:buNone/>
            </a:pP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13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295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endParaRPr lang="en-US" sz="4000" dirty="0" smtClean="0"/>
          </a:p>
          <a:p>
            <a:pPr marL="400050" lvl="1" indent="0" algn="ctr">
              <a:buNone/>
            </a:pPr>
            <a:r>
              <a:rPr lang="en-US" sz="4400" b="1" dirty="0" smtClean="0"/>
              <a:t>Medicare Coverage:</a:t>
            </a:r>
          </a:p>
          <a:p>
            <a:pPr marL="400050" lvl="1" indent="0" algn="ctr">
              <a:buNone/>
            </a:pPr>
            <a:r>
              <a:rPr lang="en-US" sz="4400" b="1" dirty="0" smtClean="0"/>
              <a:t>Myth or Fact?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734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240285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/>
              <a:t>Myth Or Fact?</a:t>
            </a:r>
          </a:p>
          <a:p>
            <a:pPr marL="400050" lvl="1" indent="0" algn="ctr">
              <a:buNone/>
            </a:pPr>
            <a:endParaRPr lang="en-US" sz="1600" dirty="0" smtClean="0"/>
          </a:p>
          <a:p>
            <a:pPr marL="400050" lvl="1" indent="0">
              <a:buNone/>
            </a:pPr>
            <a:r>
              <a:rPr lang="en-US" sz="4000" dirty="0" smtClean="0"/>
              <a:t>Medicare coverage is not available if you are not going to “improve.”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78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66823"/>
            <a:ext cx="8153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FALSE</a:t>
            </a:r>
          </a:p>
          <a:p>
            <a:pPr marL="400050" lvl="1" indent="0">
              <a:buNone/>
            </a:pPr>
            <a:endParaRPr lang="en-US" sz="1600" dirty="0" smtClean="0"/>
          </a:p>
          <a:p>
            <a:pPr marL="400050" lvl="1" indent="0">
              <a:buNone/>
            </a:pPr>
            <a:r>
              <a:rPr lang="en-US" sz="3200" dirty="0" smtClean="0"/>
              <a:t>“Improvement Standard” is inappropriate.  Restoration potential should </a:t>
            </a:r>
            <a:r>
              <a:rPr lang="en-US" sz="3200" u="sng" dirty="0" smtClean="0"/>
              <a:t>not</a:t>
            </a:r>
            <a:r>
              <a:rPr lang="en-US" sz="3200" dirty="0" smtClean="0"/>
              <a:t> be the determining factor in Medicare coverage decisions. Skilled maintenance nursing and therapies </a:t>
            </a:r>
            <a:r>
              <a:rPr lang="en-US" sz="3200" u="sng" dirty="0" smtClean="0"/>
              <a:t>can </a:t>
            </a:r>
            <a:r>
              <a:rPr lang="en-US" sz="3200" dirty="0" smtClean="0"/>
              <a:t>be  covered. 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16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179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00200"/>
            <a:ext cx="8153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endParaRPr lang="en-US" sz="800" dirty="0" smtClean="0"/>
          </a:p>
          <a:p>
            <a:r>
              <a:rPr lang="en-US" sz="2400" i="1" dirty="0" smtClean="0"/>
              <a:t>Jimmo vs. Sebelius </a:t>
            </a:r>
            <a:r>
              <a:rPr lang="en-US" sz="2400" dirty="0" smtClean="0"/>
              <a:t>is a national class action case brought to </a:t>
            </a:r>
            <a:r>
              <a:rPr lang="en-US" sz="2400" dirty="0"/>
              <a:t>eliminate </a:t>
            </a:r>
            <a:r>
              <a:rPr lang="en-US" sz="2400" dirty="0" smtClean="0"/>
              <a:t>the use of an “improvement standard” in Medicare</a:t>
            </a:r>
            <a:endParaRPr lang="en-US" sz="2400" dirty="0"/>
          </a:p>
          <a:p>
            <a:pPr lvl="1"/>
            <a:r>
              <a:rPr lang="en-US" sz="2400" dirty="0" smtClean="0"/>
              <a:t>Settlement: Medicare is available for Skilled “maintenance” nursing &amp; therapy in Skilled </a:t>
            </a:r>
            <a:r>
              <a:rPr lang="en-US" sz="2400" dirty="0"/>
              <a:t>N</a:t>
            </a:r>
            <a:r>
              <a:rPr lang="en-US" sz="2400" dirty="0" smtClean="0"/>
              <a:t>ursing </a:t>
            </a:r>
            <a:r>
              <a:rPr lang="en-US" sz="2400" dirty="0"/>
              <a:t>F</a:t>
            </a:r>
            <a:r>
              <a:rPr lang="en-US" sz="2400" dirty="0" smtClean="0"/>
              <a:t>acility </a:t>
            </a:r>
            <a:r>
              <a:rPr lang="en-US" sz="2400" dirty="0"/>
              <a:t>(</a:t>
            </a:r>
            <a:r>
              <a:rPr lang="en-US" sz="2400" dirty="0" smtClean="0"/>
              <a:t>SNF), </a:t>
            </a:r>
            <a:r>
              <a:rPr lang="en-US" sz="2400" dirty="0"/>
              <a:t>home health (HH), outpatient therapy (OPT</a:t>
            </a:r>
            <a:r>
              <a:rPr lang="en-US" sz="2400" dirty="0" smtClean="0"/>
              <a:t>).  Some extent Inpatient Rehab. Hospital.</a:t>
            </a:r>
            <a:endParaRPr lang="en-US" sz="1200" dirty="0" smtClean="0"/>
          </a:p>
          <a:p>
            <a:r>
              <a:rPr lang="en-US" sz="2400" dirty="0" smtClean="0"/>
              <a:t> </a:t>
            </a:r>
            <a:r>
              <a:rPr lang="en-US" sz="2200" dirty="0"/>
              <a:t>“Restoration potential is not the deciding factor in determining whether skilled care is required. Even if full recovery or medical improvement is not possible, </a:t>
            </a:r>
            <a:r>
              <a:rPr lang="en-US" sz="2200" u="sng" dirty="0"/>
              <a:t>a patient may need skilled services to prevent further deterioration or preserve current capabilities</a:t>
            </a:r>
            <a:r>
              <a:rPr lang="en-US" sz="2200" dirty="0"/>
              <a:t>.”</a:t>
            </a:r>
            <a:r>
              <a:rPr lang="en-US" sz="2000" dirty="0"/>
              <a:t> </a:t>
            </a:r>
            <a:r>
              <a:rPr lang="en-US" sz="2000" dirty="0" smtClean="0"/>
              <a:t>        42 </a:t>
            </a:r>
            <a:r>
              <a:rPr lang="en-US" sz="2000" dirty="0"/>
              <a:t>C.F.R. § 409.32(c)</a:t>
            </a:r>
          </a:p>
          <a:p>
            <a:endParaRPr lang="en-US" sz="1200" dirty="0"/>
          </a:p>
          <a:p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586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36418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/>
              <a:t>Myth Or Fact?</a:t>
            </a:r>
          </a:p>
          <a:p>
            <a:pPr marL="400050" lvl="1" indent="0">
              <a:buNone/>
            </a:pPr>
            <a:endParaRPr lang="en-US" sz="1600" dirty="0"/>
          </a:p>
          <a:p>
            <a:pPr marL="400050" lvl="1" indent="0">
              <a:buNone/>
            </a:pPr>
            <a:r>
              <a:rPr lang="en-US" sz="4000" dirty="0" smtClean="0"/>
              <a:t>Medicare should not be denied based on “Rules of Thumb.”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9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82970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>
                <a:solidFill>
                  <a:srgbClr val="00FF00"/>
                </a:solidFill>
              </a:rPr>
              <a:t>TRUE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Individual Assessment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each case.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Watch out for certain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phrases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may indicate Rules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Thumb have been used to deny coverage.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has “plateaued”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has “reached baseline”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is “chronic and stable”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needs “maintenance therapy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only”</a:t>
            </a:r>
          </a:p>
          <a:p>
            <a:pPr marL="0" indent="0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Latest Examples: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 is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“complex or sophisticated,”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 is not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19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55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2133600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6086"/>
            <a:ext cx="7772400" cy="4114800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2800" b="1" dirty="0" smtClean="0"/>
              <a:t>The Center for Medicare Advocacy (CMA)</a:t>
            </a:r>
          </a:p>
          <a:p>
            <a:pPr marL="0" indent="0" algn="ctr">
              <a:buNone/>
            </a:pPr>
            <a:endParaRPr lang="en-US" sz="1200" b="1" dirty="0" smtClean="0"/>
          </a:p>
          <a:p>
            <a:r>
              <a:rPr lang="en-US" sz="2400" dirty="0" smtClean="0"/>
              <a:t>CMA: </a:t>
            </a:r>
            <a:r>
              <a:rPr lang="en-US" sz="2400" dirty="0"/>
              <a:t>a </a:t>
            </a:r>
            <a:r>
              <a:rPr lang="en-US" sz="2400" dirty="0" smtClean="0"/>
              <a:t>leading advocate for Medicare beneficiaries since 1986</a:t>
            </a:r>
          </a:p>
          <a:p>
            <a:endParaRPr lang="en-US" sz="800" dirty="0"/>
          </a:p>
          <a:p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national, non-profit, non-partisan law organization providing education, advocacy and assistance to help people with disabilities and older people obtain fair access to Medicare and quality health </a:t>
            </a:r>
            <a:r>
              <a:rPr lang="en-US" sz="2400" dirty="0" smtClean="0"/>
              <a:t>care</a:t>
            </a:r>
          </a:p>
          <a:p>
            <a:endParaRPr lang="en-US" sz="800" dirty="0"/>
          </a:p>
          <a:p>
            <a:r>
              <a:rPr lang="en-US" sz="2400" dirty="0"/>
              <a:t>Headquartered in DC &amp; </a:t>
            </a:r>
            <a:r>
              <a:rPr lang="en-US" sz="2400" dirty="0" smtClean="0"/>
              <a:t>CT, with </a:t>
            </a:r>
            <a:r>
              <a:rPr lang="en-US" sz="2400" dirty="0"/>
              <a:t>a</a:t>
            </a:r>
            <a:r>
              <a:rPr lang="en-US" sz="2400" dirty="0" smtClean="0"/>
              <a:t>ttorneys </a:t>
            </a:r>
            <a:r>
              <a:rPr lang="en-US" sz="2400" dirty="0"/>
              <a:t>in </a:t>
            </a:r>
            <a:r>
              <a:rPr lang="en-US" sz="2400" dirty="0" smtClean="0"/>
              <a:t>CA, MA</a:t>
            </a:r>
            <a:r>
              <a:rPr lang="en-US" sz="2400" dirty="0"/>
              <a:t>, </a:t>
            </a:r>
            <a:r>
              <a:rPr lang="en-US" sz="2400" dirty="0" smtClean="0"/>
              <a:t>NJ</a:t>
            </a:r>
            <a:endParaRPr lang="en-US" sz="2400" dirty="0"/>
          </a:p>
          <a:p>
            <a:pPr algn="ctr" eaLnBrk="1" hangingPunct="1">
              <a:lnSpc>
                <a:spcPct val="200000"/>
              </a:lnSpc>
              <a:buNone/>
            </a:pPr>
            <a:endParaRPr lang="en-US" altLang="en-US" sz="800" dirty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515" y="179323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49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4374892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/>
              <a:t>Myth Or Fact?</a:t>
            </a:r>
          </a:p>
          <a:p>
            <a:pPr marL="400050" lvl="1" indent="0" algn="ctr">
              <a:buNone/>
            </a:pPr>
            <a:endParaRPr lang="en-US" sz="1600" b="1" dirty="0" smtClean="0"/>
          </a:p>
          <a:p>
            <a:pPr marL="400050" lvl="1" indent="0">
              <a:buNone/>
            </a:pPr>
            <a:r>
              <a:rPr lang="en-US" sz="4000" dirty="0" smtClean="0"/>
              <a:t>If you are in a hospital bed for a day, and overnight, you will be considered an inpatient for Medicare coverage.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1920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5200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FALSE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600" dirty="0" smtClean="0"/>
              <a:t>You could be in a hospital bed, receiving medical &amp; nursing care, tests, treatments, drugs, food, supplies, etc., but may still be considered an “outpatient” and/or in “observation status,” not inpatient.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144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/>
              <a:t>Myth Or Fact?</a:t>
            </a:r>
          </a:p>
          <a:p>
            <a:pPr marL="400050" lvl="1" indent="0" algn="ctr">
              <a:buNone/>
            </a:pPr>
            <a:endParaRPr lang="en-US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600" dirty="0" smtClean="0"/>
              <a:t>You can get Durable Medical Equipment, Prosthetics, Orthotics and Supplies (DMEPOS) from any supplier that accepts Medicare.</a:t>
            </a:r>
            <a:endParaRPr lang="en-US" sz="3600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865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>
                <a:solidFill>
                  <a:schemeClr val="accent2"/>
                </a:solidFill>
              </a:rPr>
              <a:t>FALSE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DMEPOS must be obtained from a supplier who has a contract with Medicare to supply the particular equipment, prosthetic, or supply prescribed. Check with your prescribing provider and supplier to confirm Medicare coverage will be available.</a:t>
            </a: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23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05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/>
              <a:t>Myth Or Fact?</a:t>
            </a:r>
          </a:p>
          <a:p>
            <a:pPr marL="400050" lvl="1" indent="0" algn="ctr">
              <a:buNone/>
            </a:pPr>
            <a:endParaRPr lang="en-US" sz="1600" dirty="0" smtClean="0"/>
          </a:p>
          <a:p>
            <a:pPr marL="400050" lvl="1" indent="0">
              <a:buNone/>
            </a:pPr>
            <a:r>
              <a:rPr lang="en-US" sz="3600" dirty="0" smtClean="0"/>
              <a:t>If a home health care agency participates in Medicare, the agency  must accept all beneficiaries who qualify for home health coverage.</a:t>
            </a:r>
          </a:p>
          <a:p>
            <a:pPr marL="400050" lvl="1" indent="0" algn="ctr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87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40979" y="1766823"/>
            <a:ext cx="7772400" cy="4114800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FALSE</a:t>
            </a:r>
          </a:p>
          <a:p>
            <a:pPr marL="400050" lvl="1" indent="0">
              <a:buNone/>
            </a:pPr>
            <a:r>
              <a:rPr lang="en-US" sz="3200" dirty="0" smtClean="0"/>
              <a:t>Agencies </a:t>
            </a:r>
            <a:r>
              <a:rPr lang="en-US" sz="3200" dirty="0"/>
              <a:t>can refuse to take on a </a:t>
            </a:r>
            <a:r>
              <a:rPr lang="en-US" sz="3200" dirty="0" smtClean="0"/>
              <a:t>patient. Medicare </a:t>
            </a:r>
            <a:r>
              <a:rPr lang="en-US" sz="3200" i="1" dirty="0" smtClean="0"/>
              <a:t>Conditions of Participation </a:t>
            </a:r>
            <a:r>
              <a:rPr lang="en-US" sz="3200" dirty="0" smtClean="0"/>
              <a:t>for </a:t>
            </a:r>
            <a:r>
              <a:rPr lang="en-US" sz="3200" dirty="0"/>
              <a:t>h</a:t>
            </a:r>
            <a:r>
              <a:rPr lang="en-US" sz="3200" dirty="0" smtClean="0"/>
              <a:t>ome </a:t>
            </a:r>
            <a:r>
              <a:rPr lang="en-US" sz="3200" dirty="0"/>
              <a:t>h</a:t>
            </a:r>
            <a:r>
              <a:rPr lang="en-US" sz="3200" dirty="0" smtClean="0"/>
              <a:t>ealth </a:t>
            </a:r>
            <a:r>
              <a:rPr lang="en-US" sz="3200" dirty="0"/>
              <a:t>c</a:t>
            </a:r>
            <a:r>
              <a:rPr lang="en-US" sz="3200" dirty="0" smtClean="0"/>
              <a:t>are only apply </a:t>
            </a:r>
            <a:r>
              <a:rPr lang="en-US" sz="3200" u="sng" dirty="0" smtClean="0"/>
              <a:t>after</a:t>
            </a:r>
            <a:r>
              <a:rPr lang="en-US" sz="3200" dirty="0" smtClean="0"/>
              <a:t> an agency has evaluated and accepted a beneficiary to provide services. 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489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pPr marL="400050" lvl="1" indent="0" algn="ctr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endParaRPr lang="en-US" sz="4400" dirty="0" smtClean="0"/>
          </a:p>
          <a:p>
            <a:pPr marL="400050" lvl="1" indent="0" algn="ctr">
              <a:buNone/>
            </a:pPr>
            <a:r>
              <a:rPr lang="en-US" sz="4400" b="1" dirty="0" smtClean="0"/>
              <a:t>Medicare </a:t>
            </a:r>
          </a:p>
          <a:p>
            <a:pPr marL="400050" lvl="1" indent="0" algn="ctr">
              <a:buNone/>
            </a:pPr>
            <a:r>
              <a:rPr lang="en-US" sz="4400" b="1" dirty="0" smtClean="0"/>
              <a:t>Home Health Care </a:t>
            </a:r>
          </a:p>
          <a:p>
            <a:pPr marL="400050" lvl="1" indent="0" algn="ctr">
              <a:buNone/>
            </a:pPr>
            <a:r>
              <a:rPr lang="en-US" sz="4400" b="1" dirty="0" smtClean="0"/>
              <a:t>Coverage and Access</a:t>
            </a:r>
            <a:endParaRPr lang="en-US" sz="4400" b="1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26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842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256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481591" y="1915704"/>
            <a:ext cx="8052809" cy="411480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Medicare Home Health Coverage</a:t>
            </a:r>
          </a:p>
          <a:p>
            <a:r>
              <a:rPr lang="en-US" sz="2400" b="1" dirty="0" smtClean="0"/>
              <a:t>Individual must be “homebound” and need/receive skilled nursing or therapy</a:t>
            </a:r>
          </a:p>
          <a:p>
            <a:r>
              <a:rPr lang="en-US" sz="2400" b="1" dirty="0" smtClean="0"/>
              <a:t>Covered services:</a:t>
            </a:r>
            <a:endParaRPr lang="en-US" sz="800" b="1" dirty="0"/>
          </a:p>
          <a:p>
            <a:pPr lvl="1"/>
            <a:r>
              <a:rPr lang="en-US" sz="2400" dirty="0"/>
              <a:t>Skilled Nursing</a:t>
            </a:r>
          </a:p>
          <a:p>
            <a:pPr lvl="1"/>
            <a:r>
              <a:rPr lang="en-US" sz="2400" dirty="0" smtClean="0"/>
              <a:t>Skilled Therapies </a:t>
            </a:r>
          </a:p>
          <a:p>
            <a:pPr lvl="2"/>
            <a:r>
              <a:rPr lang="en-US" sz="2000" dirty="0" smtClean="0"/>
              <a:t>Physical, Occupational, Speech Language Pathology</a:t>
            </a:r>
          </a:p>
          <a:p>
            <a:pPr lvl="1"/>
            <a:r>
              <a:rPr lang="en-US" sz="2400" dirty="0" smtClean="0"/>
              <a:t>IF Skilled nursing or therapies provided, then –</a:t>
            </a:r>
          </a:p>
          <a:p>
            <a:pPr lvl="2"/>
            <a:r>
              <a:rPr lang="en-US" sz="2000" dirty="0" smtClean="0"/>
              <a:t>Home Health Aides (Hands-on personal care)</a:t>
            </a:r>
          </a:p>
          <a:p>
            <a:pPr lvl="2"/>
            <a:r>
              <a:rPr lang="en-US" sz="2000" dirty="0"/>
              <a:t>Medical Social Services </a:t>
            </a:r>
          </a:p>
          <a:p>
            <a:pPr marL="914400" lvl="2" indent="0">
              <a:buNone/>
            </a:pPr>
            <a:endParaRPr lang="en-US" sz="2000" dirty="0"/>
          </a:p>
          <a:p>
            <a:pPr marL="5715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535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1256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72252"/>
            <a:ext cx="7772400" cy="4114800"/>
          </a:xfrm>
          <a:noFill/>
        </p:spPr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Medicare Home Health Coverage</a:t>
            </a:r>
          </a:p>
          <a:p>
            <a:pPr marL="400050"/>
            <a:r>
              <a:rPr lang="en-US" sz="2800" u="sng" dirty="0" smtClean="0"/>
              <a:t>Not</a:t>
            </a:r>
            <a:r>
              <a:rPr lang="en-US" sz="2800" dirty="0" smtClean="0"/>
              <a:t> an acute care, short term benefit</a:t>
            </a:r>
          </a:p>
          <a:p>
            <a:pPr marL="400050"/>
            <a:r>
              <a:rPr lang="en-US" sz="2800" dirty="0" smtClean="0"/>
              <a:t>There </a:t>
            </a:r>
            <a:r>
              <a:rPr lang="en-US" sz="2800" dirty="0"/>
              <a:t>are </a:t>
            </a:r>
            <a:r>
              <a:rPr lang="en-US" sz="2800" u="sng" dirty="0"/>
              <a:t>no legal caps</a:t>
            </a:r>
            <a:r>
              <a:rPr lang="en-US" sz="2800" dirty="0"/>
              <a:t>, </a:t>
            </a:r>
            <a:r>
              <a:rPr lang="en-US" sz="2800" dirty="0" smtClean="0"/>
              <a:t>or duration of time limits</a:t>
            </a:r>
          </a:p>
          <a:p>
            <a:pPr marL="400050"/>
            <a:r>
              <a:rPr lang="en-US" sz="2800" dirty="0" smtClean="0"/>
              <a:t>Except, </a:t>
            </a:r>
            <a:r>
              <a:rPr lang="en-US" sz="2800" dirty="0"/>
              <a:t>nursing and aides are </a:t>
            </a:r>
            <a:r>
              <a:rPr lang="en-US" sz="2800" b="1" dirty="0"/>
              <a:t>generally</a:t>
            </a:r>
            <a:r>
              <a:rPr lang="en-US" sz="2800" dirty="0"/>
              <a:t> limited to a combined 35 hours per </a:t>
            </a:r>
            <a:r>
              <a:rPr lang="en-US" sz="2800" dirty="0" smtClean="0"/>
              <a:t>week</a:t>
            </a:r>
          </a:p>
          <a:p>
            <a:pPr marL="1200150" lvl="2"/>
            <a:r>
              <a:rPr lang="en-US" dirty="0" smtClean="0"/>
              <a:t>Unless individual is also receiving skilled therapy</a:t>
            </a: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584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43062"/>
            <a:ext cx="7543800" cy="4114800"/>
          </a:xfrm>
          <a:noFill/>
        </p:spPr>
        <p:txBody>
          <a:bodyPr/>
          <a:lstStyle/>
          <a:p>
            <a:endParaRPr lang="en-US" sz="800" dirty="0" smtClean="0"/>
          </a:p>
          <a:p>
            <a:pPr marL="0" indent="0" algn="ctr">
              <a:buNone/>
            </a:pPr>
            <a:r>
              <a:rPr lang="en-US" sz="4000" b="1" dirty="0" smtClean="0"/>
              <a:t>Home Health Case Study</a:t>
            </a:r>
          </a:p>
          <a:p>
            <a:pPr marL="0" indent="0" algn="ctr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400" dirty="0" smtClean="0"/>
              <a:t>Mr. Park’s has paraplegia from an accident. He has </a:t>
            </a:r>
            <a:r>
              <a:rPr lang="en-US" sz="2400" dirty="0"/>
              <a:t>traditional Medicare </a:t>
            </a:r>
            <a:r>
              <a:rPr lang="en-US" sz="2400" dirty="0" smtClean="0"/>
              <a:t>coverage. His wife </a:t>
            </a:r>
            <a:r>
              <a:rPr lang="en-US" sz="2400" dirty="0"/>
              <a:t>is his </a:t>
            </a:r>
            <a:r>
              <a:rPr lang="en-US" sz="2400" dirty="0" smtClean="0"/>
              <a:t>primary caregiver</a:t>
            </a:r>
            <a:r>
              <a:rPr lang="en-US" sz="2400" dirty="0"/>
              <a:t>. </a:t>
            </a:r>
            <a:r>
              <a:rPr lang="en-US" sz="2400" dirty="0" smtClean="0"/>
              <a:t>Mr</a:t>
            </a:r>
            <a:r>
              <a:rPr lang="en-US" sz="2400" dirty="0"/>
              <a:t>. Park needs </a:t>
            </a:r>
            <a:r>
              <a:rPr lang="en-US" sz="2400" dirty="0" smtClean="0"/>
              <a:t>fulltime assistance -  </a:t>
            </a:r>
            <a:r>
              <a:rPr lang="en-US" sz="2400" dirty="0"/>
              <a:t>to move, for </a:t>
            </a:r>
            <a:r>
              <a:rPr lang="en-US" sz="2400" dirty="0" smtClean="0"/>
              <a:t>self-care, to maximize his level of function, to </a:t>
            </a:r>
            <a:r>
              <a:rPr lang="en-US" sz="2400" dirty="0"/>
              <a:t>maintain his </a:t>
            </a:r>
            <a:r>
              <a:rPr lang="en-US" sz="2400" dirty="0" smtClean="0"/>
              <a:t>condition and to continue to adapt to his physical limitations. </a:t>
            </a:r>
            <a:r>
              <a:rPr lang="en-US" sz="2400" dirty="0"/>
              <a:t>Mr. Park leaves the house for health care appointments, church services, and occasional special celebrations. 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29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28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2133600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  <a:noFill/>
        </p:spPr>
        <p:txBody>
          <a:bodyPr/>
          <a:lstStyle/>
          <a:p>
            <a:pPr marL="0" indent="0" algn="ctr">
              <a:buNone/>
            </a:pPr>
            <a:endParaRPr lang="en-US" sz="1000" b="1" dirty="0"/>
          </a:p>
          <a:p>
            <a:pPr marL="0" indent="0" algn="ctr">
              <a:buNone/>
            </a:pPr>
            <a:endParaRPr lang="en-US" sz="300" b="1" dirty="0" smtClean="0"/>
          </a:p>
          <a:p>
            <a:pPr marL="0" indent="0" algn="ctr">
              <a:buNone/>
            </a:pPr>
            <a:endParaRPr lang="en-US" sz="300" b="1" dirty="0"/>
          </a:p>
          <a:p>
            <a:pPr marL="0" indent="0" algn="ctr">
              <a:buNone/>
            </a:pPr>
            <a:endParaRPr lang="en-US" sz="300" b="1" dirty="0" smtClean="0"/>
          </a:p>
          <a:p>
            <a:pPr marL="0" indent="0" algn="ctr">
              <a:buNone/>
            </a:pPr>
            <a:r>
              <a:rPr lang="en-US" b="1" dirty="0" smtClean="0"/>
              <a:t>This webinar </a:t>
            </a:r>
          </a:p>
          <a:p>
            <a:pPr marL="0" indent="0" algn="ctr">
              <a:buNone/>
            </a:pPr>
            <a:r>
              <a:rPr lang="en-US" b="1" dirty="0"/>
              <a:t>i</a:t>
            </a:r>
            <a:r>
              <a:rPr lang="en-US" b="1" dirty="0" smtClean="0"/>
              <a:t>s made possible </a:t>
            </a:r>
            <a:r>
              <a:rPr lang="en-US" b="1" dirty="0"/>
              <a:t>by the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Christopher and Dana Reeve Foundation </a:t>
            </a:r>
          </a:p>
          <a:p>
            <a:pPr algn="ctr" eaLnBrk="1" hangingPunct="1">
              <a:lnSpc>
                <a:spcPct val="200000"/>
              </a:lnSpc>
              <a:buNone/>
            </a:pPr>
            <a:endParaRPr lang="en-US" altLang="en-US" b="1" dirty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515" y="179323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770" y="4724400"/>
            <a:ext cx="4544459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7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43062"/>
            <a:ext cx="7772400" cy="4114800"/>
          </a:xfrm>
          <a:noFill/>
        </p:spPr>
        <p:txBody>
          <a:bodyPr/>
          <a:lstStyle/>
          <a:p>
            <a:endParaRPr lang="en-US" sz="800" dirty="0" smtClean="0"/>
          </a:p>
          <a:p>
            <a:pPr marL="0" indent="0" algn="ctr">
              <a:buNone/>
            </a:pPr>
            <a:r>
              <a:rPr lang="en-US" sz="4000" b="1" dirty="0" smtClean="0"/>
              <a:t>Home Health Case Study</a:t>
            </a:r>
          </a:p>
          <a:p>
            <a:pPr marL="0" indent="0" algn="ctr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400" dirty="0"/>
              <a:t>Mr. </a:t>
            </a:r>
            <a:r>
              <a:rPr lang="en-US" sz="2400" dirty="0" smtClean="0"/>
              <a:t>Park </a:t>
            </a:r>
            <a:r>
              <a:rPr lang="en-US" sz="2400" dirty="0"/>
              <a:t>requires </a:t>
            </a:r>
            <a:r>
              <a:rPr lang="en-US" sz="2400" b="1" dirty="0"/>
              <a:t>PT </a:t>
            </a:r>
            <a:r>
              <a:rPr lang="en-US" sz="2400" dirty="0"/>
              <a:t>- for </a:t>
            </a:r>
            <a:r>
              <a:rPr lang="en-US" sz="2400" dirty="0" smtClean="0"/>
              <a:t>range of motion </a:t>
            </a:r>
            <a:r>
              <a:rPr lang="en-US" sz="2400" dirty="0"/>
              <a:t>and to </a:t>
            </a:r>
            <a:r>
              <a:rPr lang="en-US" sz="2400" dirty="0" smtClean="0"/>
              <a:t>reduce rigidity; </a:t>
            </a:r>
            <a:r>
              <a:rPr lang="en-US" sz="2400" b="1" dirty="0"/>
              <a:t>OT</a:t>
            </a:r>
            <a:r>
              <a:rPr lang="en-US" sz="2400" dirty="0"/>
              <a:t> - to develop ADL strategies for his changing needs; occasional </a:t>
            </a:r>
            <a:r>
              <a:rPr lang="en-US" sz="2400" b="1" dirty="0" smtClean="0"/>
              <a:t>nursing </a:t>
            </a:r>
            <a:r>
              <a:rPr lang="en-US" sz="2400" dirty="0"/>
              <a:t>- to </a:t>
            </a:r>
            <a:r>
              <a:rPr lang="en-US" sz="2400" dirty="0" smtClean="0"/>
              <a:t>assess his skin and </a:t>
            </a:r>
            <a:r>
              <a:rPr lang="en-US" sz="2400" dirty="0"/>
              <a:t>overall </a:t>
            </a:r>
            <a:r>
              <a:rPr lang="en-US" sz="2400" dirty="0" smtClean="0"/>
              <a:t>condition and reevaluate his treatment plan; </a:t>
            </a:r>
            <a:r>
              <a:rPr lang="en-US" sz="2400" b="1" dirty="0" smtClean="0"/>
              <a:t>medical </a:t>
            </a:r>
            <a:r>
              <a:rPr lang="en-US" sz="2400" b="1" dirty="0"/>
              <a:t>social services </a:t>
            </a:r>
            <a:r>
              <a:rPr lang="en-US" sz="2400" dirty="0"/>
              <a:t>- to help Mr. and Mrs. </a:t>
            </a:r>
            <a:r>
              <a:rPr lang="en-US" sz="2400" dirty="0" smtClean="0"/>
              <a:t>Park adapt; </a:t>
            </a:r>
            <a:r>
              <a:rPr lang="en-US" sz="2400" dirty="0"/>
              <a:t>and, </a:t>
            </a:r>
            <a:r>
              <a:rPr lang="en-US" sz="2400" b="1" dirty="0" smtClean="0"/>
              <a:t>home health aides </a:t>
            </a:r>
            <a:r>
              <a:rPr lang="en-US" sz="2400" dirty="0"/>
              <a:t>- to care for his personal needs </a:t>
            </a:r>
            <a:r>
              <a:rPr lang="en-US" sz="2400" dirty="0" smtClean="0"/>
              <a:t>- </a:t>
            </a:r>
            <a:r>
              <a:rPr lang="en-US" sz="2400" dirty="0"/>
              <a:t>about 30 hours a </a:t>
            </a:r>
            <a:r>
              <a:rPr lang="en-US" sz="2400" dirty="0" smtClean="0"/>
              <a:t>week.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351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43062"/>
            <a:ext cx="7772400" cy="4114800"/>
          </a:xfrm>
          <a:noFill/>
        </p:spPr>
        <p:txBody>
          <a:bodyPr/>
          <a:lstStyle/>
          <a:p>
            <a:endParaRPr lang="en-US" sz="800" dirty="0" smtClean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Home Health Case Study</a:t>
            </a:r>
          </a:p>
          <a:p>
            <a:pPr marL="0" indent="0" algn="ctr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800" dirty="0"/>
              <a:t>Mr. </a:t>
            </a:r>
            <a:r>
              <a:rPr lang="en-US" sz="2800" dirty="0" smtClean="0"/>
              <a:t>Park contacts his doctor for an appointment to discuss home health services. He meets all the qualifications for services.</a:t>
            </a:r>
            <a:endParaRPr lang="en-US" sz="28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2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772400" cy="4114800"/>
          </a:xfrm>
          <a:noFill/>
        </p:spPr>
        <p:txBody>
          <a:bodyPr/>
          <a:lstStyle/>
          <a:p>
            <a:endParaRPr lang="en-US" sz="800" dirty="0" smtClean="0"/>
          </a:p>
          <a:p>
            <a:pPr marL="0" indent="0" algn="ctr">
              <a:buNone/>
            </a:pPr>
            <a:r>
              <a:rPr lang="en-US" dirty="0" smtClean="0"/>
              <a:t>Home Health Case Study</a:t>
            </a:r>
          </a:p>
          <a:p>
            <a:r>
              <a:rPr lang="en-US" sz="1800" dirty="0" smtClean="0"/>
              <a:t>Mr</a:t>
            </a:r>
            <a:r>
              <a:rPr lang="en-US" sz="1800" dirty="0"/>
              <a:t>. </a:t>
            </a:r>
            <a:r>
              <a:rPr lang="en-US" sz="1800" dirty="0" smtClean="0"/>
              <a:t>Park’s </a:t>
            </a:r>
            <a:r>
              <a:rPr lang="en-US" sz="1800" dirty="0"/>
              <a:t>h</a:t>
            </a:r>
            <a:r>
              <a:rPr lang="en-US" sz="1800" dirty="0" smtClean="0"/>
              <a:t>ome health </a:t>
            </a:r>
            <a:r>
              <a:rPr lang="en-US" sz="1800" dirty="0"/>
              <a:t>s</a:t>
            </a:r>
            <a:r>
              <a:rPr lang="en-US" sz="1800" dirty="0" smtClean="0"/>
              <a:t>ervices </a:t>
            </a:r>
            <a:r>
              <a:rPr lang="en-US" sz="1800" dirty="0"/>
              <a:t>a</a:t>
            </a:r>
            <a:r>
              <a:rPr lang="en-US" sz="1800" dirty="0" smtClean="0"/>
              <a:t>re </a:t>
            </a:r>
            <a:r>
              <a:rPr lang="en-US" sz="1800" dirty="0"/>
              <a:t>r</a:t>
            </a:r>
            <a:r>
              <a:rPr lang="en-US" sz="1800" dirty="0" smtClean="0"/>
              <a:t>easonable </a:t>
            </a:r>
            <a:r>
              <a:rPr lang="en-US" sz="1800" dirty="0"/>
              <a:t>and </a:t>
            </a:r>
            <a:r>
              <a:rPr lang="en-US" sz="1800" dirty="0" smtClean="0"/>
              <a:t>necessary.</a:t>
            </a:r>
            <a:endParaRPr lang="en-US" sz="1800" dirty="0"/>
          </a:p>
          <a:p>
            <a:r>
              <a:rPr lang="en-US" sz="1800" dirty="0" smtClean="0"/>
              <a:t>Mr</a:t>
            </a:r>
            <a:r>
              <a:rPr lang="en-US" sz="1800" dirty="0"/>
              <a:t>. </a:t>
            </a:r>
            <a:r>
              <a:rPr lang="en-US" sz="1800" dirty="0" smtClean="0"/>
              <a:t>Park Meets the Homebound definition.</a:t>
            </a:r>
          </a:p>
          <a:p>
            <a:r>
              <a:rPr lang="en-US" sz="1800" dirty="0" smtClean="0"/>
              <a:t>He does not have a willing </a:t>
            </a:r>
            <a:r>
              <a:rPr lang="en-US" sz="1800" dirty="0"/>
              <a:t>and </a:t>
            </a:r>
            <a:r>
              <a:rPr lang="en-US" sz="1800" dirty="0" smtClean="0"/>
              <a:t>able caregiver available </a:t>
            </a:r>
            <a:r>
              <a:rPr lang="en-US" sz="1800" dirty="0"/>
              <a:t>to provide all </a:t>
            </a:r>
            <a:r>
              <a:rPr lang="en-US" sz="1800" dirty="0" smtClean="0"/>
              <a:t> the care he needs.</a:t>
            </a:r>
            <a:endParaRPr lang="en-US" sz="1800" dirty="0"/>
          </a:p>
          <a:p>
            <a:r>
              <a:rPr lang="en-US" sz="1800" dirty="0" smtClean="0"/>
              <a:t>Physician responsibilities for Mr. Park to obtain Medicare include:</a:t>
            </a:r>
            <a:endParaRPr lang="en-US" sz="1800" dirty="0"/>
          </a:p>
          <a:p>
            <a:pPr lvl="1"/>
            <a:r>
              <a:rPr lang="en-US" sz="1800" dirty="0" smtClean="0"/>
              <a:t>Certify need for 60 days of HH care (With </a:t>
            </a:r>
            <a:r>
              <a:rPr lang="en-US" sz="1800" dirty="0"/>
              <a:t>a </a:t>
            </a:r>
            <a:r>
              <a:rPr lang="en-US" sz="1800" dirty="0" smtClean="0"/>
              <a:t>“Face-To-Face Encounter”)</a:t>
            </a:r>
            <a:endParaRPr lang="en-US" sz="1800" dirty="0"/>
          </a:p>
          <a:p>
            <a:pPr lvl="1"/>
            <a:r>
              <a:rPr lang="en-US" sz="1800" dirty="0" smtClean="0"/>
              <a:t>Order and Sign a Plan of Care</a:t>
            </a:r>
          </a:p>
          <a:p>
            <a:pPr lvl="1"/>
            <a:r>
              <a:rPr lang="en-US" sz="1800" dirty="0" smtClean="0"/>
              <a:t>Recertify </a:t>
            </a:r>
            <a:r>
              <a:rPr lang="en-US" sz="1800" dirty="0"/>
              <a:t>for s</a:t>
            </a:r>
            <a:r>
              <a:rPr lang="en-US" sz="1800" dirty="0" smtClean="0"/>
              <a:t>ubsequent 60-day Episodes of care</a:t>
            </a:r>
          </a:p>
          <a:p>
            <a:r>
              <a:rPr lang="en-US" sz="1800" dirty="0" smtClean="0"/>
              <a:t>Locating </a:t>
            </a:r>
            <a:r>
              <a:rPr lang="en-US" sz="1800" dirty="0"/>
              <a:t>a Medicare Certified Home Health Agency</a:t>
            </a:r>
          </a:p>
          <a:p>
            <a:r>
              <a:rPr lang="en-US" sz="1800" dirty="0"/>
              <a:t>Services </a:t>
            </a:r>
            <a:r>
              <a:rPr lang="en-US" sz="1800" dirty="0" smtClean="0"/>
              <a:t>must be provided by, or under arrangements w/, Medicare HHA</a:t>
            </a:r>
            <a:endParaRPr lang="en-US" sz="1800" dirty="0"/>
          </a:p>
          <a:p>
            <a:r>
              <a:rPr lang="en-US" sz="1800" dirty="0" smtClean="0"/>
              <a:t>Payment </a:t>
            </a:r>
            <a:r>
              <a:rPr lang="en-US" sz="1800" dirty="0"/>
              <a:t>for Non-Medicare Covered Services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40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73508"/>
            <a:ext cx="7772400" cy="411480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en-US" sz="800" dirty="0" smtClean="0"/>
              <a:t>C</a:t>
            </a:r>
            <a:endParaRPr lang="en-US" sz="2000" dirty="0" smtClean="0"/>
          </a:p>
          <a:p>
            <a:pPr marL="0" indent="0" algn="ctr">
              <a:buNone/>
            </a:pPr>
            <a:r>
              <a:rPr lang="en-US" sz="2400" b="1" dirty="0" smtClean="0"/>
              <a:t>Although laws have not changed, access to home care is shrinking, even when coverage criteria are met 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r>
              <a:rPr lang="en-US" sz="2000" dirty="0" smtClean="0"/>
              <a:t>CMS </a:t>
            </a:r>
            <a:r>
              <a:rPr lang="en-US" sz="2000" dirty="0"/>
              <a:t>constantly </a:t>
            </a:r>
            <a:r>
              <a:rPr lang="en-US" sz="2000" dirty="0" smtClean="0"/>
              <a:t>describes the </a:t>
            </a:r>
            <a:r>
              <a:rPr lang="en-US" sz="2000" dirty="0"/>
              <a:t>benefit incorrectly, as </a:t>
            </a:r>
            <a:r>
              <a:rPr lang="en-US" sz="2000" dirty="0" smtClean="0"/>
              <a:t>a short-term</a:t>
            </a:r>
            <a:r>
              <a:rPr lang="en-US" sz="2000" dirty="0"/>
              <a:t>, acute care benefit</a:t>
            </a:r>
          </a:p>
          <a:p>
            <a:pPr lvl="1"/>
            <a:r>
              <a:rPr lang="en-US" sz="2000" dirty="0"/>
              <a:t>Including </a:t>
            </a:r>
            <a:r>
              <a:rPr lang="en-US" sz="2000" dirty="0" smtClean="0"/>
              <a:t>a recently </a:t>
            </a:r>
            <a:r>
              <a:rPr lang="en-US" sz="2000" dirty="0"/>
              <a:t>revised CMS </a:t>
            </a:r>
            <a:r>
              <a:rPr lang="en-US" sz="2000" dirty="0" smtClean="0"/>
              <a:t>Home Health booklet</a:t>
            </a:r>
            <a:endParaRPr lang="en-US" sz="2000" dirty="0"/>
          </a:p>
          <a:p>
            <a:r>
              <a:rPr lang="en-US" sz="2000" dirty="0"/>
              <a:t>Even people who are clearly homebound </a:t>
            </a:r>
            <a:r>
              <a:rPr lang="en-US" sz="2000" dirty="0" smtClean="0"/>
              <a:t>(includes most people living with paralysis) and </a:t>
            </a:r>
            <a:r>
              <a:rPr lang="en-US" sz="2000" dirty="0"/>
              <a:t>require skilled nursing or therapy are </a:t>
            </a:r>
            <a:r>
              <a:rPr lang="en-US" sz="2000" dirty="0" smtClean="0"/>
              <a:t>denied </a:t>
            </a:r>
            <a:endParaRPr lang="en-US" sz="2000" dirty="0"/>
          </a:p>
          <a:p>
            <a:r>
              <a:rPr lang="en-US" sz="2000" dirty="0"/>
              <a:t>People </a:t>
            </a:r>
            <a:r>
              <a:rPr lang="en-US" sz="2000" dirty="0" smtClean="0"/>
              <a:t>find they can only get minimal home </a:t>
            </a:r>
            <a:r>
              <a:rPr lang="en-US" sz="2000" dirty="0"/>
              <a:t>health </a:t>
            </a:r>
            <a:r>
              <a:rPr lang="en-US" sz="2000" dirty="0" smtClean="0"/>
              <a:t>aide services   </a:t>
            </a:r>
            <a:endParaRPr lang="en-US" sz="2000" dirty="0"/>
          </a:p>
          <a:p>
            <a:pPr lvl="1"/>
            <a:r>
              <a:rPr lang="en-US" sz="2000" dirty="0" smtClean="0"/>
              <a:t> </a:t>
            </a:r>
            <a:r>
              <a:rPr lang="en-US" sz="2000" dirty="0"/>
              <a:t>1-3 h</a:t>
            </a:r>
            <a:r>
              <a:rPr lang="en-US" sz="2000" dirty="0" smtClean="0"/>
              <a:t>ours/week </a:t>
            </a:r>
            <a:r>
              <a:rPr lang="en-US" sz="2000" dirty="0"/>
              <a:t>for </a:t>
            </a:r>
            <a:r>
              <a:rPr lang="en-US" sz="2000" dirty="0" smtClean="0"/>
              <a:t>bathing</a:t>
            </a:r>
            <a:endParaRPr lang="en-US" sz="2000" dirty="0"/>
          </a:p>
          <a:p>
            <a:r>
              <a:rPr lang="en-US" sz="2000" dirty="0" smtClean="0"/>
              <a:t>The Center is working </a:t>
            </a:r>
            <a:r>
              <a:rPr lang="en-US" sz="2000" dirty="0"/>
              <a:t>to ensure full legal coverage is available 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33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139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endParaRPr lang="en-US" sz="3600" dirty="0" smtClean="0"/>
          </a:p>
          <a:p>
            <a:pPr marL="0" indent="0" algn="ctr">
              <a:buNone/>
            </a:pPr>
            <a:r>
              <a:rPr lang="en-US" sz="4200" b="1" dirty="0" smtClean="0"/>
              <a:t>Durable Medical Equipment, Prosthetics, Orthotics </a:t>
            </a:r>
          </a:p>
          <a:p>
            <a:pPr marL="0" indent="0" algn="ctr">
              <a:buNone/>
            </a:pPr>
            <a:r>
              <a:rPr lang="en-US" sz="4200" b="1" dirty="0" smtClean="0"/>
              <a:t>and Supplies</a:t>
            </a:r>
          </a:p>
          <a:p>
            <a:pPr marL="0" indent="0" algn="ctr">
              <a:buNone/>
            </a:pPr>
            <a:endParaRPr lang="en-US" sz="1400" dirty="0" smtClean="0"/>
          </a:p>
          <a:p>
            <a:pPr marL="0" indent="0" algn="ctr">
              <a:buNone/>
            </a:pPr>
            <a:r>
              <a:rPr lang="en-US" sz="4400" b="1" dirty="0"/>
              <a:t>(</a:t>
            </a:r>
            <a:r>
              <a:rPr lang="en-US" sz="4400" b="1" dirty="0" smtClean="0"/>
              <a:t>DMEPOS)</a:t>
            </a:r>
            <a:endParaRPr lang="en-US" sz="28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82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pPr marL="400050" lvl="1" indent="0">
              <a:buNone/>
            </a:pPr>
            <a:r>
              <a:rPr lang="en-US" sz="3600" b="1" dirty="0" smtClean="0"/>
              <a:t>Durable Medical Equipment (DME)</a:t>
            </a:r>
          </a:p>
          <a:p>
            <a:pPr marL="400050" lvl="1" indent="0" algn="ctr">
              <a:buNone/>
            </a:pPr>
            <a:endParaRPr lang="en-US" sz="800" b="1" dirty="0"/>
          </a:p>
          <a:p>
            <a:pPr lvl="1" indent="-342900"/>
            <a:r>
              <a:rPr lang="en-US" sz="2400" dirty="0" smtClean="0"/>
              <a:t>Covered under Medicare Part B</a:t>
            </a:r>
          </a:p>
          <a:p>
            <a:pPr lvl="1" indent="-342900"/>
            <a:r>
              <a:rPr lang="en-US" sz="2400" dirty="0" smtClean="0"/>
              <a:t>Durable (can withstand repeated use)</a:t>
            </a:r>
          </a:p>
          <a:p>
            <a:pPr lvl="1" indent="-342900"/>
            <a:r>
              <a:rPr lang="en-US" sz="2400" dirty="0" smtClean="0"/>
              <a:t>Expected lifetime at least 3 years</a:t>
            </a:r>
          </a:p>
          <a:p>
            <a:pPr lvl="1" indent="-342900"/>
            <a:r>
              <a:rPr lang="en-US" sz="2400" dirty="0" smtClean="0"/>
              <a:t>Used for a medical reason</a:t>
            </a:r>
          </a:p>
          <a:p>
            <a:pPr lvl="1" indent="-342900"/>
            <a:r>
              <a:rPr lang="en-US" sz="2400" dirty="0" smtClean="0"/>
              <a:t>Not usually useful to someone not sick or injured</a:t>
            </a:r>
          </a:p>
          <a:p>
            <a:pPr lvl="1" indent="-342900"/>
            <a:r>
              <a:rPr lang="en-US" sz="2400" dirty="0" smtClean="0"/>
              <a:t>Used primarily in the </a:t>
            </a:r>
            <a:r>
              <a:rPr lang="en-US" sz="2400" u="sng" dirty="0" smtClean="0"/>
              <a:t>home</a:t>
            </a:r>
          </a:p>
          <a:p>
            <a:pPr lvl="1" indent="-342900"/>
            <a:r>
              <a:rPr lang="en-US" sz="2400" dirty="0" smtClean="0"/>
              <a:t>Rent, purchase, or choose to rent or purchase</a:t>
            </a:r>
            <a:endParaRPr lang="en-US" sz="2400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02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97992" y="1648543"/>
            <a:ext cx="8052816" cy="4235708"/>
          </a:xfrm>
          <a:noFill/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  <a:p>
            <a:pPr marL="400050" lvl="1" indent="0" algn="ctr">
              <a:buNone/>
            </a:pPr>
            <a:r>
              <a:rPr lang="en-US" sz="3600" b="1" dirty="0" smtClean="0"/>
              <a:t>How to obtain DME – Generally</a:t>
            </a:r>
          </a:p>
          <a:p>
            <a:pPr marL="400050" lvl="1" indent="0" algn="ctr">
              <a:buNone/>
            </a:pPr>
            <a:endParaRPr lang="en-US" sz="800" b="1" dirty="0" smtClean="0"/>
          </a:p>
          <a:p>
            <a:r>
              <a:rPr lang="en-US" sz="2800" dirty="0" smtClean="0"/>
              <a:t>Obtain a prescription from provider </a:t>
            </a:r>
          </a:p>
          <a:p>
            <a:r>
              <a:rPr lang="en-US" sz="2800" dirty="0" smtClean="0"/>
              <a:t>Seek suppliers at Medicare.gov or </a:t>
            </a:r>
            <a:r>
              <a:rPr lang="en-US" sz="2400" b="1" dirty="0" smtClean="0"/>
              <a:t>1-800-MEDICARE</a:t>
            </a:r>
            <a:endParaRPr lang="en-US" sz="2600" b="1" dirty="0" smtClean="0"/>
          </a:p>
          <a:p>
            <a:r>
              <a:rPr lang="en-US" sz="2800" dirty="0" smtClean="0"/>
              <a:t>Narrow available suppliers:</a:t>
            </a:r>
          </a:p>
          <a:p>
            <a:pPr lvl="1"/>
            <a:r>
              <a:rPr lang="en-US" sz="2400" dirty="0" smtClean="0"/>
              <a:t>Do they accept Medicare assignment?</a:t>
            </a:r>
          </a:p>
          <a:p>
            <a:pPr lvl="1"/>
            <a:r>
              <a:rPr lang="en-US" sz="2400" dirty="0" smtClean="0"/>
              <a:t>Do they carry the manufacturer and model you seek?</a:t>
            </a:r>
          </a:p>
          <a:p>
            <a:pPr lvl="1"/>
            <a:r>
              <a:rPr lang="en-US" sz="2400" dirty="0" smtClean="0"/>
              <a:t>Do they have good customer service?</a:t>
            </a:r>
          </a:p>
          <a:p>
            <a:pPr lvl="1"/>
            <a:r>
              <a:rPr lang="en-US" sz="2400" dirty="0" smtClean="0"/>
              <a:t>When can they deliver, set up, and teach about the item?</a:t>
            </a:r>
            <a:endParaRPr lang="en-US" sz="2400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36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178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b="1" dirty="0" smtClean="0"/>
              <a:t>Outpatient Therapy Caps</a:t>
            </a:r>
            <a:endParaRPr lang="en-US" sz="4400" b="1" dirty="0"/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501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077200" cy="4114800"/>
          </a:xfrm>
          <a:noFill/>
        </p:spPr>
        <p:txBody>
          <a:bodyPr/>
          <a:lstStyle/>
          <a:p>
            <a:endParaRPr lang="en-US" sz="800" dirty="0" smtClean="0"/>
          </a:p>
          <a:p>
            <a:pPr marL="0" indent="0" algn="ctr">
              <a:buNone/>
            </a:pPr>
            <a:r>
              <a:rPr lang="en-US" b="1" dirty="0" smtClean="0"/>
              <a:t>$1,980 Annual Payment Cap (2017)</a:t>
            </a:r>
          </a:p>
          <a:p>
            <a:r>
              <a:rPr lang="en-US" sz="2800" dirty="0"/>
              <a:t>Occupational Therapy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Physical Therapy &amp; Speech Language Pathology </a:t>
            </a:r>
            <a:r>
              <a:rPr lang="en-US" sz="2800" u="sng" dirty="0" smtClean="0"/>
              <a:t>combined</a:t>
            </a:r>
            <a:endParaRPr lang="en-US" sz="2800" dirty="0" smtClean="0"/>
          </a:p>
          <a:p>
            <a:pPr lvl="1"/>
            <a:r>
              <a:rPr lang="en-US" sz="2000" dirty="0" smtClean="0"/>
              <a:t>Exceptions process can allow payment up </a:t>
            </a:r>
            <a:r>
              <a:rPr lang="en-US" sz="2000" dirty="0"/>
              <a:t>to $</a:t>
            </a:r>
            <a:r>
              <a:rPr lang="en-US" sz="2000" dirty="0" smtClean="0"/>
              <a:t>3,700 annually</a:t>
            </a:r>
          </a:p>
          <a:p>
            <a:pPr lvl="1"/>
            <a:r>
              <a:rPr lang="en-US" sz="2000" dirty="0" smtClean="0"/>
              <a:t>Thereafter, </a:t>
            </a:r>
            <a:r>
              <a:rPr lang="en-US" sz="2000" dirty="0"/>
              <a:t>further </a:t>
            </a:r>
            <a:r>
              <a:rPr lang="en-US" sz="2000" dirty="0" smtClean="0"/>
              <a:t>appeal needed for additional therapy</a:t>
            </a:r>
            <a:endParaRPr lang="en-US" sz="2000" dirty="0"/>
          </a:p>
          <a:p>
            <a:r>
              <a:rPr lang="en-US" sz="2400" dirty="0" smtClean="0"/>
              <a:t>Part B coverage for therapy in SNFs is available (with caps)</a:t>
            </a:r>
            <a:endParaRPr lang="en-US" sz="2400" dirty="0"/>
          </a:p>
          <a:p>
            <a:pPr lvl="1"/>
            <a:r>
              <a:rPr lang="en-US" sz="2400" dirty="0"/>
              <a:t>After Part A </a:t>
            </a:r>
            <a:r>
              <a:rPr lang="en-US" sz="2400" dirty="0" smtClean="0"/>
              <a:t>coverage is exhausted </a:t>
            </a:r>
            <a:r>
              <a:rPr lang="en-US" sz="2400" dirty="0"/>
              <a:t>or </a:t>
            </a:r>
            <a:r>
              <a:rPr lang="en-US" sz="2400" dirty="0" smtClean="0"/>
              <a:t>if not </a:t>
            </a:r>
            <a:r>
              <a:rPr lang="en-US" sz="2400" dirty="0"/>
              <a:t>available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487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endParaRPr lang="en-US" sz="2400" dirty="0" smtClean="0"/>
          </a:p>
          <a:p>
            <a:r>
              <a:rPr lang="en-US" sz="2800" dirty="0" smtClean="0"/>
              <a:t>Repeal of therapy </a:t>
            </a:r>
            <a:r>
              <a:rPr lang="en-US" sz="2800" dirty="0"/>
              <a:t>c</a:t>
            </a:r>
            <a:r>
              <a:rPr lang="en-US" sz="2800" dirty="0" smtClean="0"/>
              <a:t>ap being sought </a:t>
            </a:r>
            <a:r>
              <a:rPr lang="en-US" sz="2800" dirty="0"/>
              <a:t>in </a:t>
            </a:r>
            <a:r>
              <a:rPr lang="en-US" sz="2800" dirty="0" smtClean="0"/>
              <a:t>Congress</a:t>
            </a:r>
          </a:p>
          <a:p>
            <a:pPr lvl="1"/>
            <a:r>
              <a:rPr lang="en-US" sz="2400" dirty="0" smtClean="0"/>
              <a:t>And /or adjustment (e.g. at least separate PT and SLP)</a:t>
            </a:r>
            <a:endParaRPr lang="en-US" sz="2400" dirty="0"/>
          </a:p>
          <a:p>
            <a:endParaRPr lang="en-US" sz="2800" dirty="0" smtClean="0"/>
          </a:p>
          <a:p>
            <a:r>
              <a:rPr lang="en-US" sz="2800" dirty="0" smtClean="0"/>
              <a:t>Careful… what </a:t>
            </a:r>
            <a:r>
              <a:rPr lang="en-US" sz="2800" dirty="0"/>
              <a:t>would replace </a:t>
            </a:r>
            <a:r>
              <a:rPr lang="en-US" sz="2800" dirty="0" smtClean="0"/>
              <a:t>Annual Caps?</a:t>
            </a:r>
            <a:endParaRPr lang="en-US" sz="2800" dirty="0"/>
          </a:p>
          <a:p>
            <a:pPr lvl="1"/>
            <a:r>
              <a:rPr lang="en-US" dirty="0"/>
              <a:t>Prior Authorization?</a:t>
            </a:r>
          </a:p>
          <a:p>
            <a:pPr lvl="2"/>
            <a:r>
              <a:rPr lang="en-US" dirty="0"/>
              <a:t>Could create more problems </a:t>
            </a:r>
          </a:p>
          <a:p>
            <a:pPr lvl="2"/>
            <a:r>
              <a:rPr lang="en-US" dirty="0"/>
              <a:t>Prior </a:t>
            </a:r>
            <a:r>
              <a:rPr lang="en-US" dirty="0" smtClean="0"/>
              <a:t>Authorization </a:t>
            </a:r>
            <a:r>
              <a:rPr lang="en-US" dirty="0"/>
              <a:t>often means </a:t>
            </a:r>
            <a:r>
              <a:rPr lang="en-US" u="sng" dirty="0"/>
              <a:t>earlier denial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39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405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 eaLnBrk="1" hangingPunct="1">
              <a:buNone/>
            </a:pPr>
            <a:r>
              <a:rPr lang="en-US" altLang="en-US" sz="3600" b="1" dirty="0" smtClean="0"/>
              <a:t>Agenda</a:t>
            </a:r>
          </a:p>
          <a:p>
            <a:pPr eaLnBrk="1" hangingPunct="1"/>
            <a:r>
              <a:rPr lang="en-US" altLang="en-US" sz="2400" dirty="0" smtClean="0"/>
              <a:t>An Overview of Medicare</a:t>
            </a:r>
          </a:p>
          <a:p>
            <a:pPr eaLnBrk="1" hangingPunct="1"/>
            <a:r>
              <a:rPr lang="en-US" altLang="en-US" sz="2400" dirty="0" smtClean="0"/>
              <a:t>Medicare Eligibility and Enrollment</a:t>
            </a:r>
          </a:p>
          <a:p>
            <a:pPr eaLnBrk="1" hangingPunct="1"/>
            <a:r>
              <a:rPr lang="en-US" altLang="en-US" sz="2400" dirty="0" smtClean="0"/>
              <a:t>Traditional Medicare or Medicare Advantage?</a:t>
            </a:r>
          </a:p>
          <a:p>
            <a:pPr eaLnBrk="1" hangingPunct="1"/>
            <a:r>
              <a:rPr lang="en-US" altLang="en-US" sz="2400" dirty="0" smtClean="0"/>
              <a:t>Coverage Facts and Myths</a:t>
            </a:r>
          </a:p>
          <a:p>
            <a:pPr eaLnBrk="1" hangingPunct="1"/>
            <a:r>
              <a:rPr lang="en-US" altLang="en-US" sz="2400" dirty="0" smtClean="0"/>
              <a:t>Home Health Coverage and Access</a:t>
            </a:r>
          </a:p>
          <a:p>
            <a:pPr eaLnBrk="1" hangingPunct="1"/>
            <a:r>
              <a:rPr lang="en-US" altLang="en-US" sz="2400" dirty="0"/>
              <a:t>Durable Medical </a:t>
            </a:r>
            <a:r>
              <a:rPr lang="en-US" altLang="en-US" sz="2400" dirty="0" smtClean="0"/>
              <a:t>Equipment </a:t>
            </a:r>
            <a:r>
              <a:rPr lang="en-US" altLang="en-US" sz="2400" dirty="0"/>
              <a:t>(</a:t>
            </a:r>
            <a:r>
              <a:rPr lang="en-US" altLang="en-US" sz="2400" dirty="0" smtClean="0"/>
              <a:t>DME)</a:t>
            </a:r>
            <a:endParaRPr lang="en-US" altLang="en-US" sz="2400" dirty="0"/>
          </a:p>
          <a:p>
            <a:pPr eaLnBrk="1" hangingPunct="1"/>
            <a:r>
              <a:rPr lang="en-US" altLang="en-US" sz="2400" dirty="0" smtClean="0"/>
              <a:t>Outpatient Therapy Caps</a:t>
            </a:r>
          </a:p>
          <a:p>
            <a:pPr eaLnBrk="1" hangingPunct="1"/>
            <a:r>
              <a:rPr lang="en-US" altLang="en-US" sz="2400" dirty="0" smtClean="0"/>
              <a:t>Appeals – Expedited and Standard</a:t>
            </a:r>
            <a:endParaRPr lang="en-US" altLang="en-US" sz="24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000" dirty="0" smtClean="0">
              <a:solidFill>
                <a:schemeClr val="tx2"/>
              </a:solidFill>
            </a:endParaRPr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475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 algn="ctr">
              <a:buNone/>
            </a:pPr>
            <a:r>
              <a:rPr lang="en-US" sz="4000" b="1" dirty="0" smtClean="0"/>
              <a:t>Medicare Appeals </a:t>
            </a:r>
          </a:p>
          <a:p>
            <a:pPr marL="0" indent="0" algn="ctr">
              <a:buNone/>
            </a:pPr>
            <a:r>
              <a:rPr lang="en-US" sz="4000" b="1" dirty="0" smtClean="0"/>
              <a:t>Expedited and Standard</a:t>
            </a:r>
            <a:endParaRPr lang="en-US" sz="4000" b="1" dirty="0"/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40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025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752600"/>
            <a:ext cx="7772400" cy="4235708"/>
          </a:xfrm>
          <a:noFill/>
        </p:spPr>
        <p:txBody>
          <a:bodyPr/>
          <a:lstStyle/>
          <a:p>
            <a:pPr marL="0" indent="0" algn="ctr">
              <a:buNone/>
            </a:pPr>
            <a:endParaRPr lang="en-US" sz="800" b="1" dirty="0" smtClean="0"/>
          </a:p>
          <a:p>
            <a:pPr marL="0" indent="0" algn="ctr">
              <a:buNone/>
            </a:pPr>
            <a:r>
              <a:rPr lang="en-US" sz="3600" b="1" dirty="0" smtClean="0"/>
              <a:t>Expedited Appeals</a:t>
            </a:r>
            <a:endParaRPr lang="en-US" sz="3600" b="1" dirty="0"/>
          </a:p>
          <a:p>
            <a:r>
              <a:rPr lang="en-US" sz="2000" b="1" dirty="0"/>
              <a:t>Request an expedited appeal </a:t>
            </a:r>
            <a:r>
              <a:rPr lang="en-US" sz="2000" dirty="0"/>
              <a:t>by </a:t>
            </a:r>
            <a:r>
              <a:rPr lang="en-US" sz="2000" dirty="0" smtClean="0"/>
              <a:t>the Quality </a:t>
            </a:r>
            <a:r>
              <a:rPr lang="en-US" sz="2000" dirty="0"/>
              <a:t>Improvement Organization (QIO) if you disagree with </a:t>
            </a:r>
            <a:r>
              <a:rPr lang="en-US" sz="2000" dirty="0" smtClean="0"/>
              <a:t>a provider’s </a:t>
            </a:r>
            <a:r>
              <a:rPr lang="en-US" sz="2000" dirty="0"/>
              <a:t>decision to discharge or terminate services</a:t>
            </a:r>
            <a:r>
              <a:rPr lang="en-US" sz="2000" dirty="0" smtClean="0"/>
              <a:t>.</a:t>
            </a:r>
          </a:p>
          <a:p>
            <a:endParaRPr lang="en-US" sz="800" dirty="0"/>
          </a:p>
          <a:p>
            <a:pPr lvl="1"/>
            <a:r>
              <a:rPr lang="en-US" sz="2000" dirty="0"/>
              <a:t>Inappropriate discharge from hospital</a:t>
            </a:r>
          </a:p>
          <a:p>
            <a:pPr lvl="2"/>
            <a:r>
              <a:rPr lang="en-US" sz="2000" b="1" dirty="0"/>
              <a:t>Call QIO </a:t>
            </a:r>
            <a:r>
              <a:rPr lang="en-US" sz="2000" b="1" u="sng" dirty="0"/>
              <a:t>before</a:t>
            </a:r>
            <a:r>
              <a:rPr lang="en-US" sz="2000" b="1" dirty="0"/>
              <a:t> </a:t>
            </a:r>
            <a:r>
              <a:rPr lang="en-US" sz="2000" dirty="0" smtClean="0"/>
              <a:t>your scheduled </a:t>
            </a:r>
            <a:r>
              <a:rPr lang="en-US" sz="2000" dirty="0"/>
              <a:t>discharge</a:t>
            </a:r>
          </a:p>
          <a:p>
            <a:pPr lvl="1"/>
            <a:r>
              <a:rPr lang="en-US" sz="2000" dirty="0"/>
              <a:t>Inappropriate termination of Medicare-covered SNF, home </a:t>
            </a:r>
            <a:r>
              <a:rPr lang="en-US" sz="2000" dirty="0" smtClean="0"/>
              <a:t>health, </a:t>
            </a:r>
            <a:r>
              <a:rPr lang="en-US" sz="2000" dirty="0"/>
              <a:t>comprehensive outpatient rehabilitation facility or hospice services</a:t>
            </a:r>
          </a:p>
          <a:p>
            <a:pPr lvl="2"/>
            <a:r>
              <a:rPr lang="en-US" sz="2000" b="1" dirty="0"/>
              <a:t>Call QIO before noon </a:t>
            </a:r>
            <a:r>
              <a:rPr lang="en-US" sz="2000" dirty="0"/>
              <a:t>of the day following receipt of notice </a:t>
            </a:r>
            <a:r>
              <a:rPr lang="en-US" sz="2000" dirty="0" smtClean="0"/>
              <a:t>(Issued </a:t>
            </a:r>
            <a:r>
              <a:rPr lang="en-US" sz="2000" dirty="0"/>
              <a:t>2 days before covered services end)</a:t>
            </a: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41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034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10184" y="1873508"/>
            <a:ext cx="7772400" cy="4114800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/>
              <a:t>Standard Appeals</a:t>
            </a:r>
          </a:p>
          <a:p>
            <a:r>
              <a:rPr lang="en-US" sz="2000" b="1" dirty="0" smtClean="0"/>
              <a:t>Initial </a:t>
            </a:r>
            <a:r>
              <a:rPr lang="en-US" sz="2000" b="1" dirty="0"/>
              <a:t>Determination</a:t>
            </a:r>
          </a:p>
          <a:p>
            <a:pPr lvl="1"/>
            <a:r>
              <a:rPr lang="en-US" sz="2000" dirty="0" smtClean="0"/>
              <a:t>Medicare Advantage (MA) </a:t>
            </a:r>
            <a:r>
              <a:rPr lang="en-US" sz="2000" dirty="0"/>
              <a:t>– Organization Determination by plan; Part D – Coverage Determination by plan</a:t>
            </a:r>
          </a:p>
          <a:p>
            <a:r>
              <a:rPr lang="en-US" sz="2000" b="1" dirty="0"/>
              <a:t>1</a:t>
            </a:r>
            <a:r>
              <a:rPr lang="en-US" sz="2000" b="1" baseline="30000" dirty="0"/>
              <a:t>st</a:t>
            </a:r>
            <a:r>
              <a:rPr lang="en-US" sz="2000" b="1" dirty="0"/>
              <a:t> L</a:t>
            </a:r>
            <a:r>
              <a:rPr lang="en-US" sz="2000" b="1" dirty="0" smtClean="0"/>
              <a:t>evel </a:t>
            </a:r>
            <a:r>
              <a:rPr lang="en-US" sz="2000" b="1" dirty="0"/>
              <a:t>– Redetermination</a:t>
            </a:r>
          </a:p>
          <a:p>
            <a:pPr lvl="1"/>
            <a:r>
              <a:rPr lang="en-US" sz="2000" dirty="0"/>
              <a:t>MA – Reconsideration by plan; Part D – Redetermination by plan</a:t>
            </a:r>
          </a:p>
          <a:p>
            <a:r>
              <a:rPr lang="en-US" sz="2000" b="1" dirty="0"/>
              <a:t>2</a:t>
            </a:r>
            <a:r>
              <a:rPr lang="en-US" sz="2000" b="1" baseline="30000" dirty="0"/>
              <a:t>nd</a:t>
            </a:r>
            <a:r>
              <a:rPr lang="en-US" sz="2000" b="1" dirty="0"/>
              <a:t> </a:t>
            </a:r>
            <a:r>
              <a:rPr lang="en-US" sz="2000" b="1" dirty="0" smtClean="0"/>
              <a:t>Level </a:t>
            </a:r>
            <a:r>
              <a:rPr lang="en-US" sz="2000" b="1" dirty="0"/>
              <a:t>– Reconsideration</a:t>
            </a:r>
          </a:p>
          <a:p>
            <a:pPr lvl="1"/>
            <a:r>
              <a:rPr lang="en-US" sz="2000" dirty="0"/>
              <a:t>MA and Part D – Independent Review Entity (IRE)</a:t>
            </a:r>
          </a:p>
          <a:p>
            <a:r>
              <a:rPr lang="en-US" sz="2000" b="1" dirty="0"/>
              <a:t>3rd </a:t>
            </a:r>
            <a:r>
              <a:rPr lang="en-US" sz="2000" b="1" dirty="0" smtClean="0"/>
              <a:t>Level </a:t>
            </a:r>
            <a:r>
              <a:rPr lang="en-US" sz="2000" dirty="0"/>
              <a:t>- Administrative Law Judge Hearing</a:t>
            </a:r>
          </a:p>
          <a:p>
            <a:r>
              <a:rPr lang="en-US" sz="2000" b="1" dirty="0"/>
              <a:t>4</a:t>
            </a:r>
            <a:r>
              <a:rPr lang="en-US" sz="2000" b="1" baseline="30000" dirty="0"/>
              <a:t>th</a:t>
            </a:r>
            <a:r>
              <a:rPr lang="en-US" sz="2000" b="1" dirty="0"/>
              <a:t> </a:t>
            </a:r>
            <a:r>
              <a:rPr lang="en-US" sz="2000" b="1" dirty="0" smtClean="0"/>
              <a:t>Level </a:t>
            </a:r>
            <a:r>
              <a:rPr lang="en-US" sz="2000" dirty="0"/>
              <a:t>(last administrative appeal) – </a:t>
            </a:r>
            <a:r>
              <a:rPr lang="en-US" sz="2000" dirty="0" smtClean="0"/>
              <a:t>Appeals Council</a:t>
            </a:r>
            <a:endParaRPr lang="en-US" sz="2000" dirty="0"/>
          </a:p>
          <a:p>
            <a:r>
              <a:rPr lang="en-US" sz="2000" b="1" dirty="0"/>
              <a:t>5</a:t>
            </a:r>
            <a:r>
              <a:rPr lang="en-US" sz="2000" b="1" baseline="30000" dirty="0"/>
              <a:t>th</a:t>
            </a:r>
            <a:r>
              <a:rPr lang="en-US" sz="2000" b="1" dirty="0"/>
              <a:t> </a:t>
            </a:r>
            <a:r>
              <a:rPr lang="en-US" sz="2000" b="1" dirty="0" smtClean="0"/>
              <a:t>Level </a:t>
            </a:r>
            <a:r>
              <a:rPr lang="en-US" sz="2000" dirty="0"/>
              <a:t>-  Federal Court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42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7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756745" y="2003554"/>
            <a:ext cx="7772400" cy="4114800"/>
          </a:xfrm>
          <a:noFill/>
        </p:spPr>
        <p:txBody>
          <a:bodyPr/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b="1" dirty="0" smtClean="0"/>
              <a:t>Questions &amp; Discussion</a:t>
            </a:r>
            <a:endParaRPr lang="en-US" sz="4400" b="1" dirty="0"/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43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628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2133600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endParaRPr lang="en-US" sz="1000" b="1" dirty="0" smtClean="0"/>
          </a:p>
          <a:p>
            <a:pPr marL="0" indent="0" algn="ctr">
              <a:buNone/>
            </a:pPr>
            <a:r>
              <a:rPr lang="en-US" sz="3600" b="1" dirty="0" smtClean="0"/>
              <a:t>Thank you!</a:t>
            </a:r>
          </a:p>
          <a:p>
            <a:pPr marL="0" indent="0" algn="ctr">
              <a:buNone/>
            </a:pPr>
            <a:r>
              <a:rPr lang="en-US" sz="2800" dirty="0" smtClean="0"/>
              <a:t>to the </a:t>
            </a:r>
          </a:p>
          <a:p>
            <a:pPr marL="0" indent="0" algn="ctr">
              <a:buNone/>
            </a:pPr>
            <a:r>
              <a:rPr lang="en-US" sz="2800" b="1" dirty="0" smtClean="0"/>
              <a:t>Christopher and Dana Reeve Foundation </a:t>
            </a:r>
          </a:p>
          <a:p>
            <a:pPr marL="0" indent="0" algn="ctr">
              <a:buNone/>
            </a:pPr>
            <a:r>
              <a:rPr lang="en-US" sz="2800" dirty="0" smtClean="0"/>
              <a:t>For making this webinar possible.</a:t>
            </a:r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algn="ctr" eaLnBrk="1" hangingPunct="1">
              <a:lnSpc>
                <a:spcPct val="200000"/>
              </a:lnSpc>
              <a:buNone/>
            </a:pPr>
            <a:endParaRPr lang="en-US" altLang="en-US" sz="800" dirty="0" smtClean="0"/>
          </a:p>
          <a:p>
            <a:pPr algn="ctr" eaLnBrk="1" hangingPunct="1">
              <a:lnSpc>
                <a:spcPct val="200000"/>
              </a:lnSpc>
              <a:buNone/>
            </a:pPr>
            <a:endParaRPr lang="en-US" altLang="en-US" sz="800" dirty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515" y="179323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44</a:t>
            </a:r>
            <a:endParaRPr lang="en-US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462" y="4876800"/>
            <a:ext cx="35718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47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73508"/>
            <a:ext cx="7772400" cy="4114800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800" b="1" dirty="0" smtClean="0"/>
          </a:p>
          <a:p>
            <a:pPr marL="0" indent="0" algn="ctr">
              <a:buNone/>
            </a:pPr>
            <a:endParaRPr lang="en-US" sz="4800" b="1" dirty="0" smtClean="0"/>
          </a:p>
          <a:p>
            <a:pPr marL="0" indent="0" algn="ctr">
              <a:buNone/>
            </a:pPr>
            <a:r>
              <a:rPr lang="en-US" sz="4800" b="1" dirty="0" smtClean="0"/>
              <a:t>Overview of Medicare</a:t>
            </a:r>
            <a:endParaRPr lang="en-US" sz="4800" dirty="0"/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en-US" sz="1800" b="1" dirty="0" smtClean="0"/>
          </a:p>
          <a:p>
            <a:pPr algn="ctr" eaLnBrk="1" hangingPunct="1">
              <a:lnSpc>
                <a:spcPct val="200000"/>
              </a:lnSpc>
              <a:buNone/>
            </a:pPr>
            <a:endParaRPr lang="en-US" altLang="en-US" sz="8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000" b="1" dirty="0" smtClean="0">
              <a:solidFill>
                <a:schemeClr val="tx2"/>
              </a:solidFill>
            </a:endParaRPr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186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  <a:noFill/>
        </p:spPr>
        <p:txBody>
          <a:bodyPr/>
          <a:lstStyle/>
          <a:p>
            <a:pPr eaLnBrk="1" hangingPunct="1"/>
            <a:r>
              <a:rPr lang="en-US" sz="2000" b="1" dirty="0" smtClean="0"/>
              <a:t>Part </a:t>
            </a:r>
            <a:r>
              <a:rPr lang="en-US" sz="2000" b="1" dirty="0"/>
              <a:t>A </a:t>
            </a:r>
            <a:r>
              <a:rPr lang="en-US" sz="2000" dirty="0" smtClean="0"/>
              <a:t>– Hospital Insurance - covers </a:t>
            </a:r>
            <a:r>
              <a:rPr lang="en-US" sz="2000" dirty="0"/>
              <a:t>inpatient hospital, </a:t>
            </a: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skilled nursing facility (SNF), </a:t>
            </a:r>
            <a:r>
              <a:rPr lang="en-US" sz="2000" dirty="0"/>
              <a:t>home health, hospice </a:t>
            </a:r>
            <a:r>
              <a:rPr lang="en-US" sz="2000" dirty="0" smtClean="0"/>
              <a:t>care</a:t>
            </a:r>
          </a:p>
          <a:p>
            <a:pPr lvl="1" eaLnBrk="1" hangingPunct="1"/>
            <a:r>
              <a:rPr lang="en-US" sz="1800" dirty="0" smtClean="0"/>
              <a:t>Hospital Deductible = $1,316 (2017)</a:t>
            </a:r>
          </a:p>
          <a:p>
            <a:pPr lvl="1" eaLnBrk="1" hangingPunct="1"/>
            <a:r>
              <a:rPr lang="en-US" sz="1800" dirty="0" smtClean="0"/>
              <a:t>Hospital Coinsurance = $0 (days 1-60); $329/day (days 61-90); $685/day (days 91-150) (2017)</a:t>
            </a:r>
          </a:p>
          <a:p>
            <a:pPr lvl="1" eaLnBrk="1" hangingPunct="1"/>
            <a:r>
              <a:rPr lang="en-US" sz="1800" dirty="0" smtClean="0"/>
              <a:t>SNF Coinsurance = $0 (days 1-20); $164.50 (days 21-100) (2017)</a:t>
            </a:r>
          </a:p>
          <a:p>
            <a:pPr lvl="1" eaLnBrk="1" hangingPunct="1"/>
            <a:endParaRPr lang="en-US" sz="800" dirty="0"/>
          </a:p>
          <a:p>
            <a:pPr eaLnBrk="1" hangingPunct="1"/>
            <a:r>
              <a:rPr lang="en-US" sz="2000" b="1" dirty="0" smtClean="0"/>
              <a:t>Part </a:t>
            </a:r>
            <a:r>
              <a:rPr lang="en-US" sz="2000" b="1" dirty="0"/>
              <a:t>B </a:t>
            </a:r>
            <a:r>
              <a:rPr lang="en-US" sz="2000" dirty="0" smtClean="0"/>
              <a:t>– Medical Insurance covers </a:t>
            </a:r>
            <a:r>
              <a:rPr lang="en-US" sz="2000" dirty="0"/>
              <a:t>physician services, some outpatient services, some preventive services, ambulance services, </a:t>
            </a:r>
            <a:r>
              <a:rPr lang="en-US" sz="2000" dirty="0" smtClean="0"/>
              <a:t>and durable </a:t>
            </a:r>
            <a:r>
              <a:rPr lang="en-US" sz="2000" dirty="0"/>
              <a:t>medical </a:t>
            </a:r>
            <a:r>
              <a:rPr lang="en-US" sz="2000" dirty="0" smtClean="0"/>
              <a:t>equipment (“Outpatient” hospital)</a:t>
            </a:r>
            <a:endParaRPr lang="en-US" sz="2000" dirty="0"/>
          </a:p>
          <a:p>
            <a:pPr lvl="1" eaLnBrk="1" hangingPunct="1"/>
            <a:r>
              <a:rPr lang="en-US" sz="1800" dirty="0"/>
              <a:t>Deductible:  $183.00/year (2017</a:t>
            </a:r>
            <a:r>
              <a:rPr lang="en-US" sz="1800" dirty="0" smtClean="0"/>
              <a:t>); Generally, 20% Coinsurance</a:t>
            </a:r>
            <a:endParaRPr lang="en-US" sz="1800" dirty="0"/>
          </a:p>
          <a:p>
            <a:pPr lvl="1" eaLnBrk="1" hangingPunct="1"/>
            <a:r>
              <a:rPr lang="en-US" sz="1800" dirty="0" smtClean="0"/>
              <a:t>Monthly </a:t>
            </a:r>
            <a:r>
              <a:rPr lang="en-US" sz="1800" dirty="0"/>
              <a:t>premium:  $</a:t>
            </a:r>
            <a:r>
              <a:rPr lang="en-US" sz="1800" dirty="0" smtClean="0"/>
              <a:t>109 (enrolled in or before 2016); $134 (enrolled after 2016) (More </a:t>
            </a:r>
            <a:r>
              <a:rPr lang="en-US" sz="1800" dirty="0"/>
              <a:t>for individuals ≥ $85,000 annual </a:t>
            </a:r>
            <a:r>
              <a:rPr lang="en-US" sz="1800" dirty="0" smtClean="0"/>
              <a:t>income)</a:t>
            </a:r>
            <a:endParaRPr lang="en-US" sz="18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000" b="1" dirty="0" smtClean="0">
              <a:solidFill>
                <a:schemeClr val="tx2"/>
              </a:solidFill>
            </a:endParaRPr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6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598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44708"/>
            <a:ext cx="9144000" cy="20259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15207"/>
            <a:ext cx="7772400" cy="4114800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b="1" dirty="0"/>
              <a:t>Part C </a:t>
            </a:r>
            <a:r>
              <a:rPr lang="en-US" sz="2400" dirty="0"/>
              <a:t>– “Medicare Advantage” Program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Alternative to traditional Medicare for access to Parts A and B Medicare </a:t>
            </a:r>
            <a:r>
              <a:rPr lang="en-US" sz="2400" dirty="0"/>
              <a:t>coverage 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/>
              <a:t>Private plans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Same coverage rules and </a:t>
            </a:r>
            <a:r>
              <a:rPr lang="en-US" sz="2400" u="sng" dirty="0" smtClean="0"/>
              <a:t>at least</a:t>
            </a:r>
            <a:r>
              <a:rPr lang="en-US" sz="2400" dirty="0" smtClean="0"/>
              <a:t> the same </a:t>
            </a:r>
            <a:r>
              <a:rPr lang="en-US" sz="2400" dirty="0"/>
              <a:t>benefits as traditional Medicare 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endParaRPr lang="en-US" sz="1200" dirty="0"/>
          </a:p>
          <a:p>
            <a:pPr eaLnBrk="1" hangingPunct="1">
              <a:lnSpc>
                <a:spcPct val="80000"/>
              </a:lnSpc>
            </a:pPr>
            <a:r>
              <a:rPr lang="en-US" sz="2400" b="1" dirty="0"/>
              <a:t>Part D </a:t>
            </a:r>
            <a:r>
              <a:rPr lang="en-US" sz="2400" dirty="0"/>
              <a:t>– Prescription Drug Benefit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Assistance with outpatient drugs, all through private insurance plans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Assistance with cost-sharing for low-income beneficiaries</a:t>
            </a:r>
          </a:p>
          <a:p>
            <a:pPr marL="0" indent="0" algn="ctr">
              <a:buNone/>
            </a:pPr>
            <a:endParaRPr lang="en-US" sz="2400" dirty="0"/>
          </a:p>
          <a:p>
            <a:pPr algn="ctr" eaLnBrk="1" hangingPunct="1">
              <a:lnSpc>
                <a:spcPct val="200000"/>
              </a:lnSpc>
              <a:buNone/>
            </a:pPr>
            <a:endParaRPr lang="en-US" altLang="en-US" sz="24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000" b="1" dirty="0" smtClean="0">
              <a:solidFill>
                <a:schemeClr val="tx2"/>
              </a:solidFill>
            </a:endParaRPr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22069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25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73508"/>
            <a:ext cx="7772400" cy="4114800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800" b="1" dirty="0" smtClean="0"/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400" b="1" dirty="0" smtClean="0"/>
              <a:t>Medicare </a:t>
            </a:r>
          </a:p>
          <a:p>
            <a:pPr marL="0" indent="0" algn="ctr">
              <a:buNone/>
            </a:pPr>
            <a:r>
              <a:rPr lang="en-US" sz="4400" b="1" dirty="0" smtClean="0"/>
              <a:t>Eligibility and Enrollment</a:t>
            </a:r>
            <a:endParaRPr lang="en-US" sz="4400" b="1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4000" b="1" dirty="0" smtClean="0">
              <a:solidFill>
                <a:schemeClr val="tx2"/>
              </a:solidFill>
            </a:endParaRPr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09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9804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73508"/>
          </a:xfrm>
          <a:solidFill>
            <a:schemeClr val="tx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235708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800" b="1" dirty="0" smtClean="0"/>
          </a:p>
          <a:p>
            <a:pPr marL="0" indent="0" algn="ctr">
              <a:buNone/>
            </a:pPr>
            <a:r>
              <a:rPr lang="en-US" b="1" dirty="0" smtClean="0"/>
              <a:t>Medicare Eligibility – Generally</a:t>
            </a:r>
          </a:p>
          <a:p>
            <a:pPr marL="0" indent="0" algn="ctr">
              <a:buNone/>
            </a:pPr>
            <a:endParaRPr lang="en-US" sz="800" b="1" dirty="0" smtClean="0"/>
          </a:p>
          <a:p>
            <a:r>
              <a:rPr lang="en-US" sz="2000" dirty="0" smtClean="0"/>
              <a:t>Age 65</a:t>
            </a:r>
            <a:r>
              <a:rPr lang="en-US" sz="2000" dirty="0"/>
              <a:t> &amp;</a:t>
            </a:r>
            <a:r>
              <a:rPr lang="en-US" sz="2000" dirty="0" smtClean="0"/>
              <a:t> worked, paying into Social Security for requisite time period</a:t>
            </a:r>
          </a:p>
          <a:p>
            <a:pPr marL="400050" lvl="1" indent="0">
              <a:buNone/>
            </a:pPr>
            <a:r>
              <a:rPr lang="en-US" sz="2000" b="1" dirty="0" smtClean="0"/>
              <a:t>OR</a:t>
            </a:r>
          </a:p>
          <a:p>
            <a:r>
              <a:rPr lang="en-US" sz="2000" dirty="0" smtClean="0"/>
              <a:t>An </a:t>
            </a:r>
            <a:r>
              <a:rPr lang="en-US" sz="2000" dirty="0"/>
              <a:t>individual has been determined, under the Social Security or Railroad Retirement Acts, to meet the criteria for the program (SSDI/RRDB) based on their own work </a:t>
            </a:r>
            <a:r>
              <a:rPr lang="en-US" sz="2000" dirty="0" smtClean="0"/>
              <a:t>record</a:t>
            </a:r>
            <a:endParaRPr lang="en-US" sz="2000" dirty="0"/>
          </a:p>
          <a:p>
            <a:pPr marL="800100" lvl="2" indent="0">
              <a:buNone/>
            </a:pPr>
            <a:r>
              <a:rPr lang="en-US" sz="2000" b="1" dirty="0"/>
              <a:t>AND</a:t>
            </a:r>
          </a:p>
          <a:p>
            <a:r>
              <a:rPr lang="en-US" sz="2000" dirty="0" smtClean="0"/>
              <a:t>Has fulfilled </a:t>
            </a:r>
            <a:r>
              <a:rPr lang="en-US" sz="2000" dirty="0"/>
              <a:t>a </a:t>
            </a:r>
            <a:r>
              <a:rPr lang="en-US" sz="2000" dirty="0" smtClean="0"/>
              <a:t>29-month </a:t>
            </a:r>
            <a:r>
              <a:rPr lang="en-US" sz="2000" dirty="0"/>
              <a:t>waiting period (not including a partial month) beginning from the SSA determined onset of </a:t>
            </a:r>
            <a:r>
              <a:rPr lang="en-US" sz="2000" dirty="0" smtClean="0"/>
              <a:t>disability. ( Exceptions: disabled widow(er)s; ESRD; or government workers not insured for SSDI)</a:t>
            </a:r>
          </a:p>
          <a:p>
            <a:endParaRPr lang="en-US" sz="2000" dirty="0"/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400" dirty="0" smtClean="0"/>
              <a:t>MedicareAdvocacy.org - Copyright © Center for Medicare Advocacy                </a:t>
            </a:r>
            <a:endParaRPr lang="en-US" alt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09" y="366777"/>
            <a:ext cx="7059182" cy="113995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1392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3333FF"/>
      </a:dk2>
      <a:lt2>
        <a:srgbClr val="99CCFF"/>
      </a:lt2>
      <a:accent1>
        <a:srgbClr val="00CC99"/>
      </a:accent1>
      <a:accent2>
        <a:srgbClr val="FF0000"/>
      </a:accent2>
      <a:accent3>
        <a:srgbClr val="ADADFF"/>
      </a:accent3>
      <a:accent4>
        <a:srgbClr val="DADADA"/>
      </a:accent4>
      <a:accent5>
        <a:srgbClr val="AAE2CA"/>
      </a:accent5>
      <a:accent6>
        <a:srgbClr val="E70000"/>
      </a:accent6>
      <a:hlink>
        <a:srgbClr val="CCCCFF"/>
      </a:hlink>
      <a:folHlink>
        <a:srgbClr val="CCCC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23315</TotalTime>
  <Words>2550</Words>
  <Application>Microsoft Office PowerPoint</Application>
  <PresentationFormat>On-screen Show (4:3)</PresentationFormat>
  <Paragraphs>520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CMA</dc:creator>
  <cp:lastModifiedBy>Judy Stein</cp:lastModifiedBy>
  <cp:revision>2048</cp:revision>
  <cp:lastPrinted>2017-05-01T19:07:26Z</cp:lastPrinted>
  <dcterms:created xsi:type="dcterms:W3CDTF">2003-02-16T22:45:44Z</dcterms:created>
  <dcterms:modified xsi:type="dcterms:W3CDTF">2017-05-01T19:10:26Z</dcterms:modified>
</cp:coreProperties>
</file>